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handoutMasterIdLst>
    <p:handoutMasterId r:id="rId27"/>
  </p:handoutMasterIdLst>
  <p:sldIdLst>
    <p:sldId id="256" r:id="rId2"/>
    <p:sldId id="338" r:id="rId3"/>
    <p:sldId id="347" r:id="rId4"/>
    <p:sldId id="348" r:id="rId5"/>
    <p:sldId id="307" r:id="rId6"/>
    <p:sldId id="319" r:id="rId7"/>
    <p:sldId id="259" r:id="rId8"/>
    <p:sldId id="309" r:id="rId9"/>
    <p:sldId id="310" r:id="rId10"/>
    <p:sldId id="269" r:id="rId11"/>
    <p:sldId id="339" r:id="rId12"/>
    <p:sldId id="340" r:id="rId13"/>
    <p:sldId id="341" r:id="rId14"/>
    <p:sldId id="289" r:id="rId15"/>
    <p:sldId id="342" r:id="rId16"/>
    <p:sldId id="318" r:id="rId17"/>
    <p:sldId id="343" r:id="rId18"/>
    <p:sldId id="344" r:id="rId19"/>
    <p:sldId id="345" r:id="rId20"/>
    <p:sldId id="346" r:id="rId21"/>
    <p:sldId id="273" r:id="rId22"/>
    <p:sldId id="278" r:id="rId23"/>
    <p:sldId id="334" r:id="rId24"/>
    <p:sldId id="332" r:id="rId25"/>
  </p:sldIdLst>
  <p:sldSz cx="9144000" cy="6858000" type="screen4x3"/>
  <p:notesSz cx="6669088" cy="9928225"/>
  <p:defaultTextStyle>
    <a:defPPr>
      <a:defRPr lang="fr-FR"/>
    </a:defPPr>
    <a:lvl1pPr algn="l" defTabSz="457200" rtl="0" fontAlgn="base">
      <a:spcBef>
        <a:spcPct val="0"/>
      </a:spcBef>
      <a:spcAft>
        <a:spcPct val="0"/>
      </a:spcAft>
      <a:defRPr kern="1200">
        <a:solidFill>
          <a:schemeClr val="tx1"/>
        </a:solidFill>
        <a:latin typeface="Corbe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orbe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orbe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orbe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orbel" charset="0"/>
        <a:ea typeface="ＭＳ Ｐゴシック" charset="0"/>
        <a:cs typeface="ＭＳ Ｐゴシック" charset="0"/>
      </a:defRPr>
    </a:lvl5pPr>
    <a:lvl6pPr marL="2286000" algn="l" defTabSz="457200" rtl="0" eaLnBrk="1" latinLnBrk="0" hangingPunct="1">
      <a:defRPr kern="1200">
        <a:solidFill>
          <a:schemeClr val="tx1"/>
        </a:solidFill>
        <a:latin typeface="Corbel" charset="0"/>
        <a:ea typeface="ＭＳ Ｐゴシック" charset="0"/>
        <a:cs typeface="ＭＳ Ｐゴシック" charset="0"/>
      </a:defRPr>
    </a:lvl6pPr>
    <a:lvl7pPr marL="2743200" algn="l" defTabSz="457200" rtl="0" eaLnBrk="1" latinLnBrk="0" hangingPunct="1">
      <a:defRPr kern="1200">
        <a:solidFill>
          <a:schemeClr val="tx1"/>
        </a:solidFill>
        <a:latin typeface="Corbel" charset="0"/>
        <a:ea typeface="ＭＳ Ｐゴシック" charset="0"/>
        <a:cs typeface="ＭＳ Ｐゴシック" charset="0"/>
      </a:defRPr>
    </a:lvl7pPr>
    <a:lvl8pPr marL="3200400" algn="l" defTabSz="457200" rtl="0" eaLnBrk="1" latinLnBrk="0" hangingPunct="1">
      <a:defRPr kern="1200">
        <a:solidFill>
          <a:schemeClr val="tx1"/>
        </a:solidFill>
        <a:latin typeface="Corbel" charset="0"/>
        <a:ea typeface="ＭＳ Ｐゴシック" charset="0"/>
        <a:cs typeface="ＭＳ Ｐゴシック" charset="0"/>
      </a:defRPr>
    </a:lvl8pPr>
    <a:lvl9pPr marL="3657600" algn="l" defTabSz="457200" rtl="0" eaLnBrk="1" latinLnBrk="0" hangingPunct="1">
      <a:defRPr kern="1200">
        <a:solidFill>
          <a:schemeClr val="tx1"/>
        </a:solidFill>
        <a:latin typeface="Corbel" charset="0"/>
        <a:ea typeface="ＭＳ Ｐゴシック" charset="0"/>
        <a:cs typeface="ＭＳ Ｐゴシック"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nce Igno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94E8"/>
    <a:srgbClr val="4E93E7"/>
    <a:srgbClr val="539CF5"/>
    <a:srgbClr val="4C8FE1"/>
    <a:srgbClr val="505050"/>
    <a:srgbClr val="4577CE"/>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377" autoAdjust="0"/>
    <p:restoredTop sz="93588" autoAdjust="0"/>
  </p:normalViewPr>
  <p:slideViewPr>
    <p:cSldViewPr snapToGrid="0" snapToObjects="1">
      <p:cViewPr>
        <p:scale>
          <a:sx n="60" d="100"/>
          <a:sy n="60" d="100"/>
        </p:scale>
        <p:origin x="-804" y="-318"/>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54" d="100"/>
          <a:sy n="54" d="100"/>
        </p:scale>
        <p:origin x="-1818" y="-78"/>
      </p:cViewPr>
      <p:guideLst>
        <p:guide orient="horz" pos="3128"/>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889939" cy="496412"/>
          </a:xfrm>
          <a:prstGeom prst="rect">
            <a:avLst/>
          </a:prstGeom>
        </p:spPr>
        <p:txBody>
          <a:bodyPr vert="horz" lIns="91824" tIns="45912" rIns="91824" bIns="45912" rtlCol="0"/>
          <a:lstStyle>
            <a:lvl1pPr algn="l">
              <a:defRPr sz="1200"/>
            </a:lvl1pPr>
          </a:lstStyle>
          <a:p>
            <a:endParaRPr lang="en-US"/>
          </a:p>
        </p:txBody>
      </p:sp>
      <p:sp>
        <p:nvSpPr>
          <p:cNvPr id="3" name="Date Placeholder 2"/>
          <p:cNvSpPr>
            <a:spLocks noGrp="1"/>
          </p:cNvSpPr>
          <p:nvPr>
            <p:ph type="dt" sz="quarter" idx="1"/>
          </p:nvPr>
        </p:nvSpPr>
        <p:spPr>
          <a:xfrm>
            <a:off x="3777607" y="1"/>
            <a:ext cx="2889939" cy="496412"/>
          </a:xfrm>
          <a:prstGeom prst="rect">
            <a:avLst/>
          </a:prstGeom>
        </p:spPr>
        <p:txBody>
          <a:bodyPr vert="horz" lIns="91824" tIns="45912" rIns="91824" bIns="45912" rtlCol="0"/>
          <a:lstStyle>
            <a:lvl1pPr algn="r">
              <a:defRPr sz="1200"/>
            </a:lvl1pPr>
          </a:lstStyle>
          <a:p>
            <a:fld id="{39FC26C2-0D71-43A1-B6C8-D2DF59E53BA9}" type="datetimeFigureOut">
              <a:rPr lang="en-US" smtClean="0"/>
              <a:t>10/29/2017</a:t>
            </a:fld>
            <a:endParaRPr lang="en-US"/>
          </a:p>
        </p:txBody>
      </p:sp>
      <p:sp>
        <p:nvSpPr>
          <p:cNvPr id="4" name="Footer Placeholder 3"/>
          <p:cNvSpPr>
            <a:spLocks noGrp="1"/>
          </p:cNvSpPr>
          <p:nvPr>
            <p:ph type="ftr" sz="quarter" idx="2"/>
          </p:nvPr>
        </p:nvSpPr>
        <p:spPr>
          <a:xfrm>
            <a:off x="1" y="9430092"/>
            <a:ext cx="2889939" cy="496412"/>
          </a:xfrm>
          <a:prstGeom prst="rect">
            <a:avLst/>
          </a:prstGeom>
        </p:spPr>
        <p:txBody>
          <a:bodyPr vert="horz" lIns="91824" tIns="45912" rIns="91824" bIns="45912" rtlCol="0" anchor="b"/>
          <a:lstStyle>
            <a:lvl1pPr algn="l">
              <a:defRPr sz="1200"/>
            </a:lvl1pPr>
          </a:lstStyle>
          <a:p>
            <a:endParaRPr lang="en-US"/>
          </a:p>
        </p:txBody>
      </p:sp>
      <p:sp>
        <p:nvSpPr>
          <p:cNvPr id="5" name="Slide Number Placeholder 4"/>
          <p:cNvSpPr>
            <a:spLocks noGrp="1"/>
          </p:cNvSpPr>
          <p:nvPr>
            <p:ph type="sldNum" sz="quarter" idx="3"/>
          </p:nvPr>
        </p:nvSpPr>
        <p:spPr>
          <a:xfrm>
            <a:off x="3777607" y="9430092"/>
            <a:ext cx="2889939" cy="496412"/>
          </a:xfrm>
          <a:prstGeom prst="rect">
            <a:avLst/>
          </a:prstGeom>
        </p:spPr>
        <p:txBody>
          <a:bodyPr vert="horz" lIns="91824" tIns="45912" rIns="91824" bIns="45912" rtlCol="0" anchor="b"/>
          <a:lstStyle>
            <a:lvl1pPr algn="r">
              <a:defRPr sz="1200"/>
            </a:lvl1pPr>
          </a:lstStyle>
          <a:p>
            <a:fld id="{E619B1F1-2B13-41DB-AD9B-8E3862CAC907}" type="slidenum">
              <a:rPr lang="en-US" smtClean="0"/>
              <a:t>‹#›</a:t>
            </a:fld>
            <a:endParaRPr lang="en-US"/>
          </a:p>
        </p:txBody>
      </p:sp>
    </p:spTree>
    <p:extLst>
      <p:ext uri="{BB962C8B-B14F-4D97-AF65-F5344CB8AC3E}">
        <p14:creationId xmlns:p14="http://schemas.microsoft.com/office/powerpoint/2010/main" val="33166781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889939" cy="496412"/>
          </a:xfrm>
          <a:prstGeom prst="rect">
            <a:avLst/>
          </a:prstGeom>
        </p:spPr>
        <p:txBody>
          <a:bodyPr vert="horz" lIns="91824" tIns="45912" rIns="91824" bIns="45912" rtlCol="0"/>
          <a:lstStyle>
            <a:lvl1pPr algn="l">
              <a:defRPr sz="1200"/>
            </a:lvl1pPr>
          </a:lstStyle>
          <a:p>
            <a:endParaRPr lang="en-US"/>
          </a:p>
        </p:txBody>
      </p:sp>
      <p:sp>
        <p:nvSpPr>
          <p:cNvPr id="3" name="Date Placeholder 2"/>
          <p:cNvSpPr>
            <a:spLocks noGrp="1"/>
          </p:cNvSpPr>
          <p:nvPr>
            <p:ph type="dt" idx="1"/>
          </p:nvPr>
        </p:nvSpPr>
        <p:spPr>
          <a:xfrm>
            <a:off x="3777607" y="1"/>
            <a:ext cx="2889939" cy="496412"/>
          </a:xfrm>
          <a:prstGeom prst="rect">
            <a:avLst/>
          </a:prstGeom>
        </p:spPr>
        <p:txBody>
          <a:bodyPr vert="horz" lIns="91824" tIns="45912" rIns="91824" bIns="45912" rtlCol="0"/>
          <a:lstStyle>
            <a:lvl1pPr algn="r">
              <a:defRPr sz="1200"/>
            </a:lvl1pPr>
          </a:lstStyle>
          <a:p>
            <a:fld id="{337531B4-9BFE-A34A-BAF5-8882735F555E}" type="datetimeFigureOut">
              <a:rPr lang="en-US" smtClean="0"/>
              <a:t>10/29/2017</a:t>
            </a:fld>
            <a:endParaRPr lang="en-US"/>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824" tIns="45912" rIns="91824" bIns="45912" rtlCol="0" anchor="ctr"/>
          <a:lstStyle/>
          <a:p>
            <a:endParaRPr lang="en-US"/>
          </a:p>
        </p:txBody>
      </p:sp>
      <p:sp>
        <p:nvSpPr>
          <p:cNvPr id="5" name="Notes Placeholder 4"/>
          <p:cNvSpPr>
            <a:spLocks noGrp="1"/>
          </p:cNvSpPr>
          <p:nvPr>
            <p:ph type="body" sz="quarter" idx="3"/>
          </p:nvPr>
        </p:nvSpPr>
        <p:spPr>
          <a:xfrm>
            <a:off x="666909" y="4715909"/>
            <a:ext cx="5335270" cy="4467702"/>
          </a:xfrm>
          <a:prstGeom prst="rect">
            <a:avLst/>
          </a:prstGeom>
        </p:spPr>
        <p:txBody>
          <a:bodyPr vert="horz" lIns="91824" tIns="45912" rIns="91824" bIns="45912" rtlCol="0"/>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6" name="Footer Placeholder 5"/>
          <p:cNvSpPr>
            <a:spLocks noGrp="1"/>
          </p:cNvSpPr>
          <p:nvPr>
            <p:ph type="ftr" sz="quarter" idx="4"/>
          </p:nvPr>
        </p:nvSpPr>
        <p:spPr>
          <a:xfrm>
            <a:off x="1" y="9430092"/>
            <a:ext cx="2889939" cy="496412"/>
          </a:xfrm>
          <a:prstGeom prst="rect">
            <a:avLst/>
          </a:prstGeom>
        </p:spPr>
        <p:txBody>
          <a:bodyPr vert="horz" lIns="91824" tIns="45912" rIns="91824" bIns="45912" rtlCol="0" anchor="b"/>
          <a:lstStyle>
            <a:lvl1pPr algn="l">
              <a:defRPr sz="1200"/>
            </a:lvl1pPr>
          </a:lstStyle>
          <a:p>
            <a:endParaRPr lang="en-US"/>
          </a:p>
        </p:txBody>
      </p:sp>
      <p:sp>
        <p:nvSpPr>
          <p:cNvPr id="7" name="Slide Number Placeholder 6"/>
          <p:cNvSpPr>
            <a:spLocks noGrp="1"/>
          </p:cNvSpPr>
          <p:nvPr>
            <p:ph type="sldNum" sz="quarter" idx="5"/>
          </p:nvPr>
        </p:nvSpPr>
        <p:spPr>
          <a:xfrm>
            <a:off x="3777607" y="9430092"/>
            <a:ext cx="2889939" cy="496412"/>
          </a:xfrm>
          <a:prstGeom prst="rect">
            <a:avLst/>
          </a:prstGeom>
        </p:spPr>
        <p:txBody>
          <a:bodyPr vert="horz" lIns="91824" tIns="45912" rIns="91824" bIns="45912" rtlCol="0" anchor="b"/>
          <a:lstStyle>
            <a:lvl1pPr algn="r">
              <a:defRPr sz="1200"/>
            </a:lvl1pPr>
          </a:lstStyle>
          <a:p>
            <a:fld id="{4B59A613-E61D-2F40-8808-2CABF8F8EA17}" type="slidenum">
              <a:rPr lang="en-US" smtClean="0"/>
              <a:t>‹#›</a:t>
            </a:fld>
            <a:endParaRPr lang="en-US"/>
          </a:p>
        </p:txBody>
      </p:sp>
    </p:spTree>
    <p:extLst>
      <p:ext uri="{BB962C8B-B14F-4D97-AF65-F5344CB8AC3E}">
        <p14:creationId xmlns:p14="http://schemas.microsoft.com/office/powerpoint/2010/main" val="103881714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59A613-E61D-2F40-8808-2CABF8F8EA17}" type="slidenum">
              <a:rPr lang="en-US" smtClean="0"/>
              <a:t>1</a:t>
            </a:fld>
            <a:endParaRPr lang="en-US" dirty="0"/>
          </a:p>
        </p:txBody>
      </p:sp>
    </p:spTree>
    <p:extLst>
      <p:ext uri="{BB962C8B-B14F-4D97-AF65-F5344CB8AC3E}">
        <p14:creationId xmlns:p14="http://schemas.microsoft.com/office/powerpoint/2010/main" val="34374604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noProof="0" dirty="0" smtClean="0"/>
          </a:p>
        </p:txBody>
      </p:sp>
      <p:sp>
        <p:nvSpPr>
          <p:cNvPr id="4" name="Slide Number Placeholder 3"/>
          <p:cNvSpPr>
            <a:spLocks noGrp="1"/>
          </p:cNvSpPr>
          <p:nvPr>
            <p:ph type="sldNum" sz="quarter" idx="10"/>
          </p:nvPr>
        </p:nvSpPr>
        <p:spPr/>
        <p:txBody>
          <a:bodyPr/>
          <a:lstStyle/>
          <a:p>
            <a:fld id="{4B59A613-E61D-2F40-8808-2CABF8F8EA17}" type="slidenum">
              <a:rPr lang="en-US" smtClean="0"/>
              <a:t>10</a:t>
            </a:fld>
            <a:endParaRPr lang="en-US"/>
          </a:p>
        </p:txBody>
      </p:sp>
    </p:spTree>
    <p:extLst>
      <p:ext uri="{BB962C8B-B14F-4D97-AF65-F5344CB8AC3E}">
        <p14:creationId xmlns:p14="http://schemas.microsoft.com/office/powerpoint/2010/main" val="26992203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59A613-E61D-2F40-8808-2CABF8F8EA17}"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1984452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59A613-E61D-2F40-8808-2CABF8F8EA17}" type="slidenum">
              <a:rPr lang="en-US" smtClean="0"/>
              <a:t>15</a:t>
            </a:fld>
            <a:endParaRPr lang="en-US"/>
          </a:p>
        </p:txBody>
      </p:sp>
    </p:spTree>
    <p:extLst>
      <p:ext uri="{BB962C8B-B14F-4D97-AF65-F5344CB8AC3E}">
        <p14:creationId xmlns:p14="http://schemas.microsoft.com/office/powerpoint/2010/main" val="31622947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59A613-E61D-2F40-8808-2CABF8F8EA17}" type="slidenum">
              <a:rPr lang="en-US" smtClean="0"/>
              <a:t>16</a:t>
            </a:fld>
            <a:endParaRPr lang="en-US"/>
          </a:p>
        </p:txBody>
      </p:sp>
    </p:spTree>
    <p:extLst>
      <p:ext uri="{BB962C8B-B14F-4D97-AF65-F5344CB8AC3E}">
        <p14:creationId xmlns:p14="http://schemas.microsoft.com/office/powerpoint/2010/main" val="31622947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4B59A613-E61D-2F40-8808-2CABF8F8EA17}" type="slidenum">
              <a:rPr lang="en-US" smtClean="0"/>
              <a:t>21</a:t>
            </a:fld>
            <a:endParaRPr lang="en-US"/>
          </a:p>
        </p:txBody>
      </p:sp>
    </p:spTree>
    <p:extLst>
      <p:ext uri="{BB962C8B-B14F-4D97-AF65-F5344CB8AC3E}">
        <p14:creationId xmlns:p14="http://schemas.microsoft.com/office/powerpoint/2010/main" val="22025595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59A613-E61D-2F40-8808-2CABF8F8EA17}" type="slidenum">
              <a:rPr lang="en-US" smtClean="0"/>
              <a:t>22</a:t>
            </a:fld>
            <a:endParaRPr lang="en-US"/>
          </a:p>
        </p:txBody>
      </p:sp>
    </p:spTree>
    <p:extLst>
      <p:ext uri="{BB962C8B-B14F-4D97-AF65-F5344CB8AC3E}">
        <p14:creationId xmlns:p14="http://schemas.microsoft.com/office/powerpoint/2010/main" val="1262883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59A613-E61D-2F40-8808-2CABF8F8EA17}" type="slidenum">
              <a:rPr lang="en-US" smtClean="0"/>
              <a:t>2</a:t>
            </a:fld>
            <a:endParaRPr lang="en-US"/>
          </a:p>
        </p:txBody>
      </p:sp>
    </p:spTree>
    <p:extLst>
      <p:ext uri="{BB962C8B-B14F-4D97-AF65-F5344CB8AC3E}">
        <p14:creationId xmlns:p14="http://schemas.microsoft.com/office/powerpoint/2010/main" val="1376968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59A613-E61D-2F40-8808-2CABF8F8EA17}"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198445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59A613-E61D-2F40-8808-2CABF8F8EA17}" type="slidenum">
              <a:rPr lang="en-US" smtClean="0"/>
              <a:t>4</a:t>
            </a:fld>
            <a:endParaRPr lang="en-US" dirty="0"/>
          </a:p>
        </p:txBody>
      </p:sp>
    </p:spTree>
    <p:extLst>
      <p:ext uri="{BB962C8B-B14F-4D97-AF65-F5344CB8AC3E}">
        <p14:creationId xmlns:p14="http://schemas.microsoft.com/office/powerpoint/2010/main" val="2198445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59A613-E61D-2F40-8808-2CABF8F8EA17}" type="slidenum">
              <a:rPr lang="en-US" smtClean="0"/>
              <a:t>5</a:t>
            </a:fld>
            <a:endParaRPr lang="en-US" dirty="0"/>
          </a:p>
        </p:txBody>
      </p:sp>
    </p:spTree>
    <p:extLst>
      <p:ext uri="{BB962C8B-B14F-4D97-AF65-F5344CB8AC3E}">
        <p14:creationId xmlns:p14="http://schemas.microsoft.com/office/powerpoint/2010/main" val="2198445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59A613-E61D-2F40-8808-2CABF8F8EA17}" type="slidenum">
              <a:rPr lang="en-US" smtClean="0"/>
              <a:t>6</a:t>
            </a:fld>
            <a:endParaRPr lang="en-US" dirty="0"/>
          </a:p>
        </p:txBody>
      </p:sp>
    </p:spTree>
    <p:extLst>
      <p:ext uri="{BB962C8B-B14F-4D97-AF65-F5344CB8AC3E}">
        <p14:creationId xmlns:p14="http://schemas.microsoft.com/office/powerpoint/2010/main" val="2198445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59A613-E61D-2F40-8808-2CABF8F8EA17}" type="slidenum">
              <a:rPr lang="en-US" smtClean="0"/>
              <a:t>7</a:t>
            </a:fld>
            <a:endParaRPr lang="en-US" dirty="0"/>
          </a:p>
        </p:txBody>
      </p:sp>
    </p:spTree>
    <p:extLst>
      <p:ext uri="{BB962C8B-B14F-4D97-AF65-F5344CB8AC3E}">
        <p14:creationId xmlns:p14="http://schemas.microsoft.com/office/powerpoint/2010/main" val="2198445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59A613-E61D-2F40-8808-2CABF8F8EA17}" type="slidenum">
              <a:rPr lang="en-US" smtClean="0"/>
              <a:t>8</a:t>
            </a:fld>
            <a:endParaRPr lang="en-US"/>
          </a:p>
        </p:txBody>
      </p:sp>
    </p:spTree>
    <p:extLst>
      <p:ext uri="{BB962C8B-B14F-4D97-AF65-F5344CB8AC3E}">
        <p14:creationId xmlns:p14="http://schemas.microsoft.com/office/powerpoint/2010/main" val="1376968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59A613-E61D-2F40-8808-2CABF8F8EA17}" type="slidenum">
              <a:rPr lang="en-US" smtClean="0"/>
              <a:t>9</a:t>
            </a:fld>
            <a:endParaRPr lang="en-US"/>
          </a:p>
        </p:txBody>
      </p:sp>
    </p:spTree>
    <p:extLst>
      <p:ext uri="{BB962C8B-B14F-4D97-AF65-F5344CB8AC3E}">
        <p14:creationId xmlns:p14="http://schemas.microsoft.com/office/powerpoint/2010/main" val="28991262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Ref idx="1001">
        <a:schemeClr val="bg1"/>
      </p:bgRef>
    </p:bg>
    <p:spTree>
      <p:nvGrpSpPr>
        <p:cNvPr id="1" name=""/>
        <p:cNvGrpSpPr/>
        <p:nvPr/>
      </p:nvGrpSpPr>
      <p:grpSpPr>
        <a:xfrm>
          <a:off x="0" y="0"/>
          <a:ext cx="0" cy="0"/>
          <a:chOff x="0" y="0"/>
          <a:chExt cx="0" cy="0"/>
        </a:xfrm>
      </p:grpSpPr>
      <p:pic>
        <p:nvPicPr>
          <p:cNvPr id="13" name="Picture 4" descr="slide_syr_image.psd"/>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0" y="0"/>
            <a:ext cx="9144002" cy="3829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hape 13"/>
          <p:cNvSpPr/>
          <p:nvPr userDrawn="1"/>
        </p:nvSpPr>
        <p:spPr>
          <a:xfrm>
            <a:off x="-1" y="3524665"/>
            <a:ext cx="9144002" cy="3333334"/>
          </a:xfrm>
          <a:prstGeom prst="rect">
            <a:avLst/>
          </a:prstGeom>
          <a:solidFill>
            <a:srgbClr val="558ED5"/>
          </a:solidFill>
          <a:ln>
            <a:solidFill>
              <a:srgbClr val="4A7EBB"/>
            </a:solidFill>
            <a:round/>
          </a:ln>
        </p:spPr>
        <p:txBody>
          <a:bodyPr lIns="0" tIns="0" rIns="0" bIns="0" anchor="ctr"/>
          <a:lstStyle/>
          <a:p>
            <a:pPr lvl="0" algn="ctr">
              <a:defRPr sz="1800">
                <a:solidFill>
                  <a:srgbClr val="FFFFFF"/>
                </a:solidFill>
                <a:latin typeface="Verdana"/>
                <a:ea typeface="Verdana"/>
                <a:cs typeface="Verdana"/>
                <a:sym typeface="Verdana"/>
              </a:defRPr>
            </a:pPr>
            <a:endParaRPr>
              <a:solidFill>
                <a:schemeClr val="bg1"/>
              </a:solidFill>
            </a:endParaRPr>
          </a:p>
        </p:txBody>
      </p:sp>
      <p:sp>
        <p:nvSpPr>
          <p:cNvPr id="2" name="Titre 1"/>
          <p:cNvSpPr>
            <a:spLocks noGrp="1"/>
          </p:cNvSpPr>
          <p:nvPr>
            <p:ph type="title"/>
          </p:nvPr>
        </p:nvSpPr>
        <p:spPr>
          <a:xfrm>
            <a:off x="715121" y="4017823"/>
            <a:ext cx="7651106" cy="2015511"/>
          </a:xfrm>
        </p:spPr>
        <p:txBody>
          <a:bodyPr anchor="t"/>
          <a:lstStyle>
            <a:lvl1pPr algn="l">
              <a:lnSpc>
                <a:spcPct val="80000"/>
              </a:lnSpc>
              <a:defRPr sz="4400" b="1" cap="all">
                <a:solidFill>
                  <a:srgbClr val="FFFFFF"/>
                </a:solidFill>
                <a:latin typeface="Arial"/>
                <a:cs typeface="Arial"/>
              </a:defRPr>
            </a:lvl1pPr>
          </a:lstStyle>
          <a:p>
            <a:r>
              <a:rPr lang="en-GB" dirty="0" smtClean="0"/>
              <a:t>Click to edit Master title style</a:t>
            </a:r>
            <a:endParaRPr lang="fr-FR" dirty="0"/>
          </a:p>
        </p:txBody>
      </p:sp>
    </p:spTree>
    <p:extLst>
      <p:ext uri="{BB962C8B-B14F-4D97-AF65-F5344CB8AC3E}">
        <p14:creationId xmlns:p14="http://schemas.microsoft.com/office/powerpoint/2010/main" val="3172330973"/>
      </p:ext>
    </p:extLst>
  </p:cSld>
  <p:clrMapOvr>
    <a:overrideClrMapping bg1="lt1" tx1="dk1" bg2="lt2" tx2="dk2" accent1="accent1" accent2="accent2" accent3="accent3" accent4="accent4" accent5="accent5" accent6="accent6" hlink="hlink" folHlink="folHlink"/>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hape 13"/>
          <p:cNvSpPr/>
          <p:nvPr userDrawn="1"/>
        </p:nvSpPr>
        <p:spPr>
          <a:xfrm>
            <a:off x="-1" y="0"/>
            <a:ext cx="9144002" cy="5461742"/>
          </a:xfrm>
          <a:prstGeom prst="rect">
            <a:avLst/>
          </a:prstGeom>
          <a:solidFill>
            <a:srgbClr val="558ED5"/>
          </a:solidFill>
          <a:ln>
            <a:solidFill>
              <a:srgbClr val="4A7EBB"/>
            </a:solidFill>
            <a:round/>
          </a:ln>
        </p:spPr>
        <p:txBody>
          <a:bodyPr lIns="0" tIns="0" rIns="0" bIns="0" anchor="ctr"/>
          <a:lstStyle/>
          <a:p>
            <a:pPr lvl="0" algn="ctr">
              <a:defRPr sz="1800">
                <a:solidFill>
                  <a:srgbClr val="FFFFFF"/>
                </a:solidFill>
                <a:latin typeface="Verdana"/>
                <a:ea typeface="Verdana"/>
                <a:cs typeface="Verdana"/>
                <a:sym typeface="Verdana"/>
              </a:defRPr>
            </a:pPr>
            <a:endParaRPr>
              <a:solidFill>
                <a:schemeClr val="bg1"/>
              </a:solidFill>
            </a:endParaRPr>
          </a:p>
        </p:txBody>
      </p:sp>
      <p:pic>
        <p:nvPicPr>
          <p:cNvPr id="12" name="Picture 4" descr="slide_syr_image.psd"/>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0" y="-30794"/>
            <a:ext cx="9144002" cy="5492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re 1"/>
          <p:cNvSpPr>
            <a:spLocks noGrp="1"/>
          </p:cNvSpPr>
          <p:nvPr>
            <p:ph type="title" hasCustomPrompt="1"/>
          </p:nvPr>
        </p:nvSpPr>
        <p:spPr>
          <a:xfrm>
            <a:off x="134552" y="1719726"/>
            <a:ext cx="6650879" cy="2015511"/>
          </a:xfrm>
          <a:solidFill>
            <a:schemeClr val="accent1">
              <a:lumMod val="60000"/>
              <a:lumOff val="40000"/>
            </a:schemeClr>
          </a:solidFill>
        </p:spPr>
        <p:txBody>
          <a:bodyPr anchor="t"/>
          <a:lstStyle>
            <a:lvl1pPr algn="l">
              <a:lnSpc>
                <a:spcPct val="80000"/>
              </a:lnSpc>
              <a:defRPr sz="4400" b="1" cap="all" baseline="0">
                <a:solidFill>
                  <a:schemeClr val="bg1"/>
                </a:solidFill>
                <a:latin typeface="Arial"/>
                <a:cs typeface="Arial"/>
              </a:defRPr>
            </a:lvl1pPr>
          </a:lstStyle>
          <a:p>
            <a:r>
              <a:rPr lang="en-GB" dirty="0" smtClean="0"/>
              <a:t>DRAFT TEXT </a:t>
            </a:r>
            <a:br>
              <a:rPr lang="en-GB" dirty="0" smtClean="0"/>
            </a:br>
            <a:r>
              <a:rPr lang="en-GB" dirty="0" smtClean="0"/>
              <a:t>HERE</a:t>
            </a:r>
            <a:endParaRPr lang="fr-FR" dirty="0"/>
          </a:p>
        </p:txBody>
      </p:sp>
    </p:spTree>
    <p:extLst>
      <p:ext uri="{BB962C8B-B14F-4D97-AF65-F5344CB8AC3E}">
        <p14:creationId xmlns:p14="http://schemas.microsoft.com/office/powerpoint/2010/main" val="3205943857"/>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707858"/>
          </a:xfrm>
        </p:spPr>
        <p:txBody>
          <a:bodyPr/>
          <a:lstStyle>
            <a:lvl1pPr algn="ctr">
              <a:defRPr sz="4800"/>
            </a:lvl1pPr>
          </a:lstStyle>
          <a:p>
            <a:r>
              <a:rPr lang="en-GB" dirty="0" smtClean="0"/>
              <a:t>Key Messages</a:t>
            </a:r>
            <a:endParaRPr lang="en-US" dirty="0"/>
          </a:p>
        </p:txBody>
      </p:sp>
      <p:pic>
        <p:nvPicPr>
          <p:cNvPr id="3" name="Picture 4" descr="slide_syr_image.psd"/>
          <p:cNvPicPr>
            <a:picLocks noChangeAspect="1"/>
          </p:cNvPicPr>
          <p:nvPr userDrawn="1"/>
        </p:nvPicPr>
        <p:blipFill rotWithShape="1">
          <a:blip r:embed="rId2" cstate="email">
            <a:alphaModFix amt="17000"/>
            <a:extLst>
              <a:ext uri="{28A0092B-C50C-407E-A947-70E740481C1C}">
                <a14:useLocalDpi xmlns:a14="http://schemas.microsoft.com/office/drawing/2010/main"/>
              </a:ext>
            </a:extLst>
          </a:blip>
          <a:srcRect/>
          <a:stretch/>
        </p:blipFill>
        <p:spPr bwMode="auto">
          <a:xfrm>
            <a:off x="-1" y="1385902"/>
            <a:ext cx="9158943" cy="5501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ce réservé du contenu 2"/>
          <p:cNvSpPr>
            <a:spLocks noGrp="1"/>
          </p:cNvSpPr>
          <p:nvPr>
            <p:ph idx="1"/>
          </p:nvPr>
        </p:nvSpPr>
        <p:spPr>
          <a:xfrm>
            <a:off x="457199" y="1790700"/>
            <a:ext cx="8229599" cy="4117226"/>
          </a:xfrm>
        </p:spPr>
        <p:txBody>
          <a:bodyPr/>
          <a:lstStyle>
            <a:lvl1pPr>
              <a:defRPr lang="nl-BE" dirty="0" smtClean="0">
                <a:solidFill>
                  <a:srgbClr val="4577CE"/>
                </a:solidFill>
              </a:defRPr>
            </a:lvl1pPr>
            <a:lvl2pPr>
              <a:defRPr lang="nl-BE" dirty="0" smtClean="0">
                <a:solidFill>
                  <a:srgbClr val="505050"/>
                </a:solidFill>
              </a:defRPr>
            </a:lvl2pPr>
            <a:lvl3pPr>
              <a:defRPr lang="nl-BE" dirty="0" smtClean="0">
                <a:solidFill>
                  <a:srgbClr val="505050"/>
                </a:solidFill>
              </a:defRPr>
            </a:lvl3pPr>
            <a:lvl4pPr>
              <a:defRPr lang="nl-BE" dirty="0" smtClean="0">
                <a:solidFill>
                  <a:srgbClr val="505050"/>
                </a:solidFill>
              </a:defRPr>
            </a:lvl4pPr>
            <a:lvl5pPr>
              <a:defRPr lang="fr-FR" dirty="0">
                <a:solidFill>
                  <a:srgbClr val="505050"/>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fr-FR" dirty="0"/>
          </a:p>
        </p:txBody>
      </p:sp>
    </p:spTree>
    <p:extLst>
      <p:ext uri="{BB962C8B-B14F-4D97-AF65-F5344CB8AC3E}">
        <p14:creationId xmlns:p14="http://schemas.microsoft.com/office/powerpoint/2010/main" val="2237525881"/>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12" name="Picture 4" descr="slide_syr_image.psd"/>
          <p:cNvPicPr>
            <a:picLocks noChangeAspect="1"/>
          </p:cNvPicPr>
          <p:nvPr userDrawn="1"/>
        </p:nvPicPr>
        <p:blipFill rotWithShape="1">
          <a:blip r:embed="rId2" cstate="email">
            <a:alphaModFix amt="18000"/>
            <a:extLst>
              <a:ext uri="{28A0092B-C50C-407E-A947-70E740481C1C}">
                <a14:useLocalDpi xmlns:a14="http://schemas.microsoft.com/office/drawing/2010/main"/>
              </a:ext>
            </a:extLst>
          </a:blip>
          <a:srcRect/>
          <a:stretch/>
        </p:blipFill>
        <p:spPr bwMode="auto">
          <a:xfrm>
            <a:off x="15299" y="0"/>
            <a:ext cx="9144002" cy="5492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0" y="281583"/>
            <a:ext cx="8384183" cy="785091"/>
          </a:xfrm>
          <a:prstGeom prst="rect">
            <a:avLst/>
          </a:prstGeom>
          <a:solidFill>
            <a:srgbClr val="4C8CD9"/>
          </a:solidFill>
          <a:ln>
            <a:no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fr-FR"/>
          </a:p>
        </p:txBody>
      </p:sp>
      <p:sp>
        <p:nvSpPr>
          <p:cNvPr id="7" name="Titre 1"/>
          <p:cNvSpPr>
            <a:spLocks noGrp="1"/>
          </p:cNvSpPr>
          <p:nvPr>
            <p:ph type="title" hasCustomPrompt="1"/>
          </p:nvPr>
        </p:nvSpPr>
        <p:spPr>
          <a:xfrm>
            <a:off x="457199" y="427079"/>
            <a:ext cx="8229600" cy="510453"/>
          </a:xfrm>
        </p:spPr>
        <p:txBody>
          <a:bodyPr/>
          <a:lstStyle>
            <a:lvl1pPr>
              <a:defRPr sz="2000">
                <a:solidFill>
                  <a:schemeClr val="bg1"/>
                </a:solidFill>
              </a:defRPr>
            </a:lvl1pPr>
          </a:lstStyle>
          <a:p>
            <a:r>
              <a:rPr lang="en-GB" dirty="0" smtClean="0"/>
              <a:t>CLICK TO EDIT MASTER TITLE STYLE</a:t>
            </a:r>
            <a:endParaRPr lang="fr-FR" dirty="0"/>
          </a:p>
        </p:txBody>
      </p:sp>
    </p:spTree>
    <p:extLst>
      <p:ext uri="{BB962C8B-B14F-4D97-AF65-F5344CB8AC3E}">
        <p14:creationId xmlns:p14="http://schemas.microsoft.com/office/powerpoint/2010/main" val="595484043"/>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Large Content">
    <p:spTree>
      <p:nvGrpSpPr>
        <p:cNvPr id="1" name=""/>
        <p:cNvGrpSpPr/>
        <p:nvPr/>
      </p:nvGrpSpPr>
      <p:grpSpPr>
        <a:xfrm>
          <a:off x="0" y="0"/>
          <a:ext cx="0" cy="0"/>
          <a:chOff x="0" y="0"/>
          <a:chExt cx="0" cy="0"/>
        </a:xfrm>
      </p:grpSpPr>
      <p:pic>
        <p:nvPicPr>
          <p:cNvPr id="11" name="Picture 4" descr="slide_syr_image.psd"/>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2" y="0"/>
            <a:ext cx="9144002" cy="1384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0" y="281583"/>
            <a:ext cx="8384183" cy="785091"/>
          </a:xfrm>
          <a:prstGeom prst="rect">
            <a:avLst/>
          </a:prstGeom>
          <a:solidFill>
            <a:srgbClr val="4C8CD9"/>
          </a:solidFill>
          <a:ln>
            <a:no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fr-FR"/>
          </a:p>
        </p:txBody>
      </p:sp>
      <p:sp>
        <p:nvSpPr>
          <p:cNvPr id="2" name="Titre 1"/>
          <p:cNvSpPr>
            <a:spLocks noGrp="1"/>
          </p:cNvSpPr>
          <p:nvPr>
            <p:ph type="title" hasCustomPrompt="1"/>
          </p:nvPr>
        </p:nvSpPr>
        <p:spPr>
          <a:xfrm>
            <a:off x="457199" y="427079"/>
            <a:ext cx="8229600" cy="510453"/>
          </a:xfrm>
        </p:spPr>
        <p:txBody>
          <a:bodyPr/>
          <a:lstStyle>
            <a:lvl1pPr>
              <a:defRPr sz="2000">
                <a:solidFill>
                  <a:schemeClr val="bg1"/>
                </a:solidFill>
              </a:defRPr>
            </a:lvl1pPr>
          </a:lstStyle>
          <a:p>
            <a:r>
              <a:rPr lang="en-GB" dirty="0" smtClean="0"/>
              <a:t>CLICK TO EDIT MASTER TITLE STYLE</a:t>
            </a:r>
            <a:endParaRPr lang="fr-FR" dirty="0"/>
          </a:p>
        </p:txBody>
      </p:sp>
      <p:sp>
        <p:nvSpPr>
          <p:cNvPr id="3" name="Espace réservé du contenu 2"/>
          <p:cNvSpPr>
            <a:spLocks noGrp="1"/>
          </p:cNvSpPr>
          <p:nvPr>
            <p:ph idx="1"/>
          </p:nvPr>
        </p:nvSpPr>
        <p:spPr>
          <a:xfrm>
            <a:off x="457199" y="1790700"/>
            <a:ext cx="8229599" cy="4117226"/>
          </a:xfrm>
        </p:spPr>
        <p:txBody>
          <a:bodyPr/>
          <a:lstStyle>
            <a:lvl1pPr>
              <a:defRPr lang="nl-BE" dirty="0" smtClean="0">
                <a:solidFill>
                  <a:srgbClr val="4577CE"/>
                </a:solidFill>
              </a:defRPr>
            </a:lvl1pPr>
            <a:lvl2pPr>
              <a:defRPr lang="nl-BE" dirty="0" smtClean="0">
                <a:solidFill>
                  <a:srgbClr val="505050"/>
                </a:solidFill>
              </a:defRPr>
            </a:lvl2pPr>
            <a:lvl3pPr>
              <a:defRPr lang="nl-BE" dirty="0" smtClean="0">
                <a:solidFill>
                  <a:srgbClr val="505050"/>
                </a:solidFill>
              </a:defRPr>
            </a:lvl3pPr>
            <a:lvl4pPr>
              <a:defRPr lang="nl-BE" dirty="0" smtClean="0">
                <a:solidFill>
                  <a:srgbClr val="505050"/>
                </a:solidFill>
              </a:defRPr>
            </a:lvl4pPr>
            <a:lvl5pPr>
              <a:defRPr lang="fr-FR" dirty="0">
                <a:solidFill>
                  <a:srgbClr val="505050"/>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fr-FR" dirty="0"/>
          </a:p>
        </p:txBody>
      </p:sp>
      <p:pic>
        <p:nvPicPr>
          <p:cNvPr id="5" name="Picture 4" descr="IPCC Logo.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585346" y="6051308"/>
            <a:ext cx="3201581" cy="497166"/>
          </a:xfrm>
          <a:prstGeom prst="rect">
            <a:avLst/>
          </a:prstGeom>
        </p:spPr>
      </p:pic>
      <p:sp>
        <p:nvSpPr>
          <p:cNvPr id="10" name="Round Single Corner Rectangle 9"/>
          <p:cNvSpPr/>
          <p:nvPr userDrawn="1"/>
        </p:nvSpPr>
        <p:spPr>
          <a:xfrm>
            <a:off x="309243" y="6312442"/>
            <a:ext cx="1960419" cy="260690"/>
          </a:xfrm>
          <a:prstGeom prst="round1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n-US" sz="1100" dirty="0" smtClean="0">
                <a:solidFill>
                  <a:srgbClr val="4577CE"/>
                </a:solidFill>
                <a:latin typeface="+mn-lt"/>
                <a:ea typeface="Arial Narrow"/>
                <a:cs typeface="Arial"/>
                <a:sym typeface="Arial Narrow"/>
              </a:rPr>
              <a:t>IPCC AR5 Synthesis Report</a:t>
            </a:r>
          </a:p>
        </p:txBody>
      </p:sp>
    </p:spTree>
    <p:extLst>
      <p:ext uri="{BB962C8B-B14F-4D97-AF65-F5344CB8AC3E}">
        <p14:creationId xmlns:p14="http://schemas.microsoft.com/office/powerpoint/2010/main" val="2091000796"/>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12" name="Picture 4" descr="slide_syr_image.psd"/>
          <p:cNvPicPr>
            <a:picLocks noChangeAspect="1"/>
          </p:cNvPicPr>
          <p:nvPr userDrawn="1"/>
        </p:nvPicPr>
        <p:blipFill rotWithShape="1">
          <a:blip r:embed="rId2" cstate="email">
            <a:alphaModFix amt="8000"/>
            <a:extLst>
              <a:ext uri="{28A0092B-C50C-407E-A947-70E740481C1C}">
                <a14:useLocalDpi xmlns:a14="http://schemas.microsoft.com/office/drawing/2010/main"/>
              </a:ext>
            </a:extLst>
          </a:blip>
          <a:srcRect/>
          <a:stretch/>
        </p:blipFill>
        <p:spPr bwMode="auto">
          <a:xfrm>
            <a:off x="15299" y="0"/>
            <a:ext cx="9144002" cy="5492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3188253"/>
      </p:ext>
    </p:extLst>
  </p:cSld>
  <p:clrMapOvr>
    <a:masterClrMapping/>
  </p:clrMapOvr>
  <p:transition spd="slow"/>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707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nl-BE" dirty="0" smtClean="0"/>
              <a:t>CLIQUEZ ET MODIFIEZ LE TITRE</a:t>
            </a:r>
            <a:endParaRPr lang="fr-FR" dirty="0"/>
          </a:p>
        </p:txBody>
      </p:sp>
      <p:sp>
        <p:nvSpPr>
          <p:cNvPr id="1027" name="Espace réservé du texte 2"/>
          <p:cNvSpPr>
            <a:spLocks noGrp="1"/>
          </p:cNvSpPr>
          <p:nvPr>
            <p:ph type="body" idx="1"/>
          </p:nvPr>
        </p:nvSpPr>
        <p:spPr bwMode="auto">
          <a:xfrm>
            <a:off x="457200" y="982496"/>
            <a:ext cx="8229600" cy="5427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a:bodyPr>
          <a:lstStyle/>
          <a:p>
            <a:pPr lvl="0"/>
            <a:r>
              <a:rPr lang="nl-BE" dirty="0"/>
              <a:t>Cliquez pour modifier les styles du texte du masque</a:t>
            </a:r>
          </a:p>
          <a:p>
            <a:pPr lvl="1"/>
            <a:r>
              <a:rPr lang="nl-BE" dirty="0"/>
              <a:t>Deuxième niveau</a:t>
            </a:r>
          </a:p>
          <a:p>
            <a:pPr lvl="2"/>
            <a:r>
              <a:rPr lang="nl-BE" dirty="0"/>
              <a:t>Troisième niveau</a:t>
            </a:r>
          </a:p>
          <a:p>
            <a:pPr lvl="3"/>
            <a:r>
              <a:rPr lang="nl-BE" dirty="0"/>
              <a:t>Quatrième niveau</a:t>
            </a:r>
          </a:p>
          <a:p>
            <a:pPr lvl="4"/>
            <a:r>
              <a:rPr lang="nl-BE" dirty="0"/>
              <a:t>Cinquième niveau</a:t>
            </a:r>
            <a:endParaRPr lang="fr-FR" dirty="0"/>
          </a:p>
        </p:txBody>
      </p:sp>
    </p:spTree>
  </p:cSld>
  <p:clrMap bg1="lt1" tx1="dk1" bg2="lt2" tx2="dk2" accent1="accent1" accent2="accent2" accent3="accent3" accent4="accent4" accent5="accent5" accent6="accent6" hlink="hlink" folHlink="folHlink"/>
  <p:sldLayoutIdLst>
    <p:sldLayoutId id="2147483887" r:id="rId1"/>
    <p:sldLayoutId id="2147483890" r:id="rId2"/>
    <p:sldLayoutId id="2147483892" r:id="rId3"/>
    <p:sldLayoutId id="2147483891" r:id="rId4"/>
    <p:sldLayoutId id="2147483889" r:id="rId5"/>
    <p:sldLayoutId id="2147483893" r:id="rId6"/>
  </p:sldLayoutIdLst>
  <p:transition spd="slow"/>
  <p:timing>
    <p:tnLst>
      <p:par>
        <p:cTn id="1" dur="indefinite" restart="never" nodeType="tmRoot"/>
      </p:par>
    </p:tnLst>
  </p:timing>
  <p:txStyles>
    <p:titleStyle>
      <a:lvl1pPr algn="l" defTabSz="457200" rtl="0" eaLnBrk="1" fontAlgn="base" hangingPunct="1">
        <a:spcBef>
          <a:spcPct val="0"/>
        </a:spcBef>
        <a:spcAft>
          <a:spcPct val="0"/>
        </a:spcAft>
        <a:defRPr sz="2800" b="1" kern="1200">
          <a:solidFill>
            <a:srgbClr val="4577CE"/>
          </a:solidFill>
          <a:latin typeface="Calibri"/>
          <a:ea typeface="ＭＳ Ｐゴシック" charset="0"/>
          <a:cs typeface="Calibri"/>
        </a:defRPr>
      </a:lvl1pPr>
      <a:lvl2pPr algn="l" defTabSz="457200" rtl="0" eaLnBrk="1" fontAlgn="base" hangingPunct="1">
        <a:spcBef>
          <a:spcPct val="0"/>
        </a:spcBef>
        <a:spcAft>
          <a:spcPct val="0"/>
        </a:spcAft>
        <a:defRPr sz="3600" b="1">
          <a:solidFill>
            <a:schemeClr val="bg2"/>
          </a:solidFill>
          <a:latin typeface="Corbel" charset="0"/>
          <a:ea typeface="ＭＳ Ｐゴシック" charset="0"/>
          <a:cs typeface="ＭＳ Ｐゴシック" charset="0"/>
        </a:defRPr>
      </a:lvl2pPr>
      <a:lvl3pPr algn="l" defTabSz="457200" rtl="0" eaLnBrk="1" fontAlgn="base" hangingPunct="1">
        <a:spcBef>
          <a:spcPct val="0"/>
        </a:spcBef>
        <a:spcAft>
          <a:spcPct val="0"/>
        </a:spcAft>
        <a:defRPr sz="3600" b="1">
          <a:solidFill>
            <a:schemeClr val="bg2"/>
          </a:solidFill>
          <a:latin typeface="Corbel" charset="0"/>
          <a:ea typeface="ＭＳ Ｐゴシック" charset="0"/>
          <a:cs typeface="ＭＳ Ｐゴシック" charset="0"/>
        </a:defRPr>
      </a:lvl3pPr>
      <a:lvl4pPr algn="l" defTabSz="457200" rtl="0" eaLnBrk="1" fontAlgn="base" hangingPunct="1">
        <a:spcBef>
          <a:spcPct val="0"/>
        </a:spcBef>
        <a:spcAft>
          <a:spcPct val="0"/>
        </a:spcAft>
        <a:defRPr sz="3600" b="1">
          <a:solidFill>
            <a:schemeClr val="bg2"/>
          </a:solidFill>
          <a:latin typeface="Corbel" charset="0"/>
          <a:ea typeface="ＭＳ Ｐゴシック" charset="0"/>
          <a:cs typeface="ＭＳ Ｐゴシック" charset="0"/>
        </a:defRPr>
      </a:lvl4pPr>
      <a:lvl5pPr algn="l" defTabSz="457200" rtl="0" eaLnBrk="1" fontAlgn="base" hangingPunct="1">
        <a:spcBef>
          <a:spcPct val="0"/>
        </a:spcBef>
        <a:spcAft>
          <a:spcPct val="0"/>
        </a:spcAft>
        <a:defRPr sz="3600" b="1">
          <a:solidFill>
            <a:schemeClr val="bg2"/>
          </a:solidFill>
          <a:latin typeface="Corbel" charset="0"/>
          <a:ea typeface="ＭＳ Ｐゴシック" charset="0"/>
          <a:cs typeface="ＭＳ Ｐゴシック" charset="0"/>
        </a:defRPr>
      </a:lvl5pPr>
      <a:lvl6pPr marL="457200" algn="l" defTabSz="457200" rtl="0" eaLnBrk="1" fontAlgn="base" hangingPunct="1">
        <a:spcBef>
          <a:spcPct val="0"/>
        </a:spcBef>
        <a:spcAft>
          <a:spcPct val="0"/>
        </a:spcAft>
        <a:defRPr sz="4400">
          <a:solidFill>
            <a:schemeClr val="bg2"/>
          </a:solidFill>
          <a:latin typeface="Corbel" charset="0"/>
          <a:ea typeface="ＭＳ Ｐゴシック" charset="0"/>
          <a:cs typeface="ＭＳ Ｐゴシック" charset="0"/>
        </a:defRPr>
      </a:lvl6pPr>
      <a:lvl7pPr marL="914400" algn="l" defTabSz="457200" rtl="0" eaLnBrk="1" fontAlgn="base" hangingPunct="1">
        <a:spcBef>
          <a:spcPct val="0"/>
        </a:spcBef>
        <a:spcAft>
          <a:spcPct val="0"/>
        </a:spcAft>
        <a:defRPr sz="4400">
          <a:solidFill>
            <a:schemeClr val="bg2"/>
          </a:solidFill>
          <a:latin typeface="Corbel" charset="0"/>
          <a:ea typeface="ＭＳ Ｐゴシック" charset="0"/>
          <a:cs typeface="ＭＳ Ｐゴシック" charset="0"/>
        </a:defRPr>
      </a:lvl7pPr>
      <a:lvl8pPr marL="1371600" algn="l" defTabSz="457200" rtl="0" eaLnBrk="1" fontAlgn="base" hangingPunct="1">
        <a:spcBef>
          <a:spcPct val="0"/>
        </a:spcBef>
        <a:spcAft>
          <a:spcPct val="0"/>
        </a:spcAft>
        <a:defRPr sz="4400">
          <a:solidFill>
            <a:schemeClr val="bg2"/>
          </a:solidFill>
          <a:latin typeface="Corbel" charset="0"/>
          <a:ea typeface="ＭＳ Ｐゴシック" charset="0"/>
          <a:cs typeface="ＭＳ Ｐゴシック" charset="0"/>
        </a:defRPr>
      </a:lvl8pPr>
      <a:lvl9pPr marL="1828800" algn="l" defTabSz="457200" rtl="0" eaLnBrk="1" fontAlgn="base" hangingPunct="1">
        <a:spcBef>
          <a:spcPct val="0"/>
        </a:spcBef>
        <a:spcAft>
          <a:spcPct val="0"/>
        </a:spcAft>
        <a:defRPr sz="4400">
          <a:solidFill>
            <a:schemeClr val="bg2"/>
          </a:solidFill>
          <a:latin typeface="Corbel" charset="0"/>
          <a:ea typeface="ＭＳ Ｐゴシック" charset="0"/>
          <a:cs typeface="ＭＳ Ｐゴシック" charset="0"/>
        </a:defRPr>
      </a:lvl9pPr>
    </p:titleStyle>
    <p:bodyStyle>
      <a:lvl1pPr marL="0" indent="0" algn="l" defTabSz="457200" rtl="0" eaLnBrk="1" fontAlgn="base" hangingPunct="1">
        <a:spcBef>
          <a:spcPct val="20000"/>
        </a:spcBef>
        <a:spcAft>
          <a:spcPct val="0"/>
        </a:spcAft>
        <a:buSzPct val="100000"/>
        <a:buFont typeface="Arial"/>
        <a:buNone/>
        <a:defRPr lang="nl-BE" sz="3200" kern="1200" dirty="0">
          <a:solidFill>
            <a:srgbClr val="4577CE"/>
          </a:solidFill>
          <a:latin typeface="+mn-lt"/>
          <a:ea typeface="ＭＳ Ｐゴシック" charset="0"/>
          <a:cs typeface="Calibri"/>
        </a:defRPr>
      </a:lvl1pPr>
      <a:lvl2pPr marL="813600" indent="-428400" algn="l" defTabSz="457200" rtl="0" eaLnBrk="1" fontAlgn="base" hangingPunct="1">
        <a:spcBef>
          <a:spcPct val="20000"/>
        </a:spcBef>
        <a:spcAft>
          <a:spcPct val="0"/>
        </a:spcAft>
        <a:buSzPct val="80000"/>
        <a:buFont typeface="Lucida Grande"/>
        <a:buChar char="➜"/>
        <a:defRPr lang="nl-BE" sz="2800" kern="1200" dirty="0">
          <a:solidFill>
            <a:srgbClr val="505050"/>
          </a:solidFill>
          <a:latin typeface="+mn-lt"/>
          <a:ea typeface="ＭＳ Ｐゴシック" charset="0"/>
          <a:cs typeface="Calibri"/>
        </a:defRPr>
      </a:lvl2pPr>
      <a:lvl3pPr marL="1143000" indent="-228600" algn="l" defTabSz="457200" rtl="0" eaLnBrk="1" fontAlgn="base" hangingPunct="1">
        <a:spcBef>
          <a:spcPct val="20000"/>
        </a:spcBef>
        <a:spcAft>
          <a:spcPct val="0"/>
        </a:spcAft>
        <a:buFont typeface="Arial" charset="0"/>
        <a:buChar char="•"/>
        <a:defRPr lang="nl-BE" sz="2400" kern="1200" dirty="0">
          <a:solidFill>
            <a:srgbClr val="505050"/>
          </a:solidFill>
          <a:latin typeface="+mn-lt"/>
          <a:ea typeface="ＭＳ Ｐゴシック" charset="0"/>
          <a:cs typeface="Calibri"/>
        </a:defRPr>
      </a:lvl3pPr>
      <a:lvl4pPr marL="1600200" indent="-228600" algn="l" defTabSz="457200" rtl="0" eaLnBrk="1" fontAlgn="base" hangingPunct="1">
        <a:spcBef>
          <a:spcPct val="20000"/>
        </a:spcBef>
        <a:spcAft>
          <a:spcPct val="0"/>
        </a:spcAft>
        <a:buSzPct val="70000"/>
        <a:buFont typeface="Arial"/>
        <a:buChar char="♦"/>
        <a:defRPr lang="nl-BE" sz="2000" kern="1200" dirty="0">
          <a:solidFill>
            <a:srgbClr val="505050"/>
          </a:solidFill>
          <a:latin typeface="+mn-lt"/>
          <a:ea typeface="ＭＳ Ｐゴシック" charset="0"/>
          <a:cs typeface="Calibri"/>
        </a:defRPr>
      </a:lvl4pPr>
      <a:lvl5pPr marL="2057400" indent="-228600" algn="l" defTabSz="457200" rtl="0" eaLnBrk="1" fontAlgn="base" hangingPunct="1">
        <a:spcBef>
          <a:spcPct val="20000"/>
        </a:spcBef>
        <a:spcAft>
          <a:spcPct val="0"/>
        </a:spcAft>
        <a:buFont typeface="Arial" charset="0"/>
        <a:buChar char="»"/>
        <a:defRPr lang="fr-FR" sz="2000" kern="1200" dirty="0">
          <a:solidFill>
            <a:srgbClr val="505050"/>
          </a:solidFill>
          <a:latin typeface="+mn-lt"/>
          <a:ea typeface="ＭＳ Ｐゴシック" charset="0"/>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3.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4.xml"/><Relationship Id="rId6" Type="http://schemas.openxmlformats.org/officeDocument/2006/relationships/hyperlink" Target="http://news.xinhuanet.com/english/2017-06/25/c_136393766.htm" TargetMode="External"/><Relationship Id="rId5" Type="http://schemas.openxmlformats.org/officeDocument/2006/relationships/hyperlink" Target="http://www.energy-cities.eu/IMG/pdf/publi_100pourcent_final-web_en.pdf" TargetMode="External"/><Relationship Id="rId4" Type="http://schemas.openxmlformats.org/officeDocument/2006/relationships/hyperlink" Target="http://www.businessinsider.com/pittsburgh-paris-agreement-trump-renewable-energy-2017-6"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20"/>
          <p:cNvSpPr/>
          <p:nvPr/>
        </p:nvSpPr>
        <p:spPr>
          <a:xfrm>
            <a:off x="444936" y="5793469"/>
            <a:ext cx="8229600" cy="89255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lgn="ctr">
              <a:defRPr sz="1800"/>
            </a:pPr>
            <a:r>
              <a:rPr lang="en-US" sz="1400" b="1" dirty="0">
                <a:solidFill>
                  <a:schemeClr val="bg1"/>
                </a:solidFill>
                <a:latin typeface="Arial"/>
                <a:ea typeface="Verdana"/>
                <a:cs typeface="Arial"/>
                <a:sym typeface="Verdana"/>
              </a:rPr>
              <a:t>Dubrovnik Roundtable on Mind, Thinking and </a:t>
            </a:r>
            <a:r>
              <a:rPr lang="en-US" sz="1400" b="1" dirty="0" smtClean="0">
                <a:solidFill>
                  <a:schemeClr val="bg1"/>
                </a:solidFill>
                <a:latin typeface="Arial"/>
                <a:ea typeface="Verdana"/>
                <a:cs typeface="Arial"/>
                <a:sym typeface="Verdana"/>
              </a:rPr>
              <a:t>Creativity</a:t>
            </a:r>
          </a:p>
          <a:p>
            <a:pPr lvl="0" algn="ctr">
              <a:defRPr sz="1800"/>
            </a:pPr>
            <a:r>
              <a:rPr lang="en-US" sz="1400" b="1" dirty="0">
                <a:solidFill>
                  <a:schemeClr val="bg1"/>
                </a:solidFill>
                <a:latin typeface="Arial"/>
                <a:ea typeface="Verdana"/>
                <a:cs typeface="Arial"/>
                <a:sym typeface="Verdana"/>
              </a:rPr>
              <a:t>Dubrovnik</a:t>
            </a:r>
          </a:p>
          <a:p>
            <a:pPr lvl="0" algn="ctr">
              <a:defRPr sz="1800"/>
            </a:pPr>
            <a:endParaRPr lang="en-US" sz="1200" b="1" dirty="0">
              <a:solidFill>
                <a:schemeClr val="bg1"/>
              </a:solidFill>
              <a:latin typeface="Arial"/>
              <a:ea typeface="Verdana"/>
              <a:cs typeface="Arial"/>
              <a:sym typeface="Verdana"/>
            </a:endParaRPr>
          </a:p>
          <a:p>
            <a:pPr lvl="0" algn="ctr">
              <a:defRPr sz="1800"/>
            </a:pPr>
            <a:r>
              <a:rPr lang="en-US" sz="1200" b="1" dirty="0" smtClean="0">
                <a:solidFill>
                  <a:schemeClr val="bg1"/>
                </a:solidFill>
                <a:latin typeface="Arial"/>
                <a:ea typeface="Verdana"/>
                <a:cs typeface="Arial"/>
                <a:sym typeface="Verdana"/>
              </a:rPr>
              <a:t>November 7, 2017</a:t>
            </a:r>
          </a:p>
        </p:txBody>
      </p:sp>
      <p:sp>
        <p:nvSpPr>
          <p:cNvPr id="4" name="Shape 19"/>
          <p:cNvSpPr txBox="1">
            <a:spLocks/>
          </p:cNvSpPr>
          <p:nvPr/>
        </p:nvSpPr>
        <p:spPr bwMode="auto">
          <a:xfrm>
            <a:off x="0" y="3638586"/>
            <a:ext cx="9143999" cy="1091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algn="l" defTabSz="457200" rtl="0" eaLnBrk="1" fontAlgn="base" hangingPunct="1">
              <a:spcBef>
                <a:spcPct val="0"/>
              </a:spcBef>
              <a:spcAft>
                <a:spcPct val="0"/>
              </a:spcAft>
              <a:defRPr sz="2800" b="1" kern="1200">
                <a:solidFill>
                  <a:srgbClr val="4577CE"/>
                </a:solidFill>
                <a:latin typeface="Calibri"/>
                <a:ea typeface="ＭＳ Ｐゴシック" charset="0"/>
                <a:cs typeface="Calibri"/>
              </a:defRPr>
            </a:lvl1pPr>
            <a:lvl2pPr algn="l" defTabSz="457200" rtl="0" eaLnBrk="1" fontAlgn="base" hangingPunct="1">
              <a:spcBef>
                <a:spcPct val="0"/>
              </a:spcBef>
              <a:spcAft>
                <a:spcPct val="0"/>
              </a:spcAft>
              <a:defRPr sz="3600" b="1">
                <a:solidFill>
                  <a:schemeClr val="bg2"/>
                </a:solidFill>
                <a:latin typeface="Corbel" charset="0"/>
                <a:ea typeface="ＭＳ Ｐゴシック" charset="0"/>
                <a:cs typeface="ＭＳ Ｐゴシック" charset="0"/>
              </a:defRPr>
            </a:lvl2pPr>
            <a:lvl3pPr algn="l" defTabSz="457200" rtl="0" eaLnBrk="1" fontAlgn="base" hangingPunct="1">
              <a:spcBef>
                <a:spcPct val="0"/>
              </a:spcBef>
              <a:spcAft>
                <a:spcPct val="0"/>
              </a:spcAft>
              <a:defRPr sz="3600" b="1">
                <a:solidFill>
                  <a:schemeClr val="bg2"/>
                </a:solidFill>
                <a:latin typeface="Corbel" charset="0"/>
                <a:ea typeface="ＭＳ Ｐゴシック" charset="0"/>
                <a:cs typeface="ＭＳ Ｐゴシック" charset="0"/>
              </a:defRPr>
            </a:lvl3pPr>
            <a:lvl4pPr algn="l" defTabSz="457200" rtl="0" eaLnBrk="1" fontAlgn="base" hangingPunct="1">
              <a:spcBef>
                <a:spcPct val="0"/>
              </a:spcBef>
              <a:spcAft>
                <a:spcPct val="0"/>
              </a:spcAft>
              <a:defRPr sz="3600" b="1">
                <a:solidFill>
                  <a:schemeClr val="bg2"/>
                </a:solidFill>
                <a:latin typeface="Corbel" charset="0"/>
                <a:ea typeface="ＭＳ Ｐゴシック" charset="0"/>
                <a:cs typeface="ＭＳ Ｐゴシック" charset="0"/>
              </a:defRPr>
            </a:lvl4pPr>
            <a:lvl5pPr algn="l" defTabSz="457200" rtl="0" eaLnBrk="1" fontAlgn="base" hangingPunct="1">
              <a:spcBef>
                <a:spcPct val="0"/>
              </a:spcBef>
              <a:spcAft>
                <a:spcPct val="0"/>
              </a:spcAft>
              <a:defRPr sz="3600" b="1">
                <a:solidFill>
                  <a:schemeClr val="bg2"/>
                </a:solidFill>
                <a:latin typeface="Corbel" charset="0"/>
                <a:ea typeface="ＭＳ Ｐゴシック" charset="0"/>
                <a:cs typeface="ＭＳ Ｐゴシック" charset="0"/>
              </a:defRPr>
            </a:lvl5pPr>
            <a:lvl6pPr marL="457200" algn="l" defTabSz="457200" rtl="0" eaLnBrk="1" fontAlgn="base" hangingPunct="1">
              <a:spcBef>
                <a:spcPct val="0"/>
              </a:spcBef>
              <a:spcAft>
                <a:spcPct val="0"/>
              </a:spcAft>
              <a:defRPr sz="4400">
                <a:solidFill>
                  <a:schemeClr val="bg2"/>
                </a:solidFill>
                <a:latin typeface="Corbel" charset="0"/>
                <a:ea typeface="ＭＳ Ｐゴシック" charset="0"/>
                <a:cs typeface="ＭＳ Ｐゴシック" charset="0"/>
              </a:defRPr>
            </a:lvl6pPr>
            <a:lvl7pPr marL="914400" algn="l" defTabSz="457200" rtl="0" eaLnBrk="1" fontAlgn="base" hangingPunct="1">
              <a:spcBef>
                <a:spcPct val="0"/>
              </a:spcBef>
              <a:spcAft>
                <a:spcPct val="0"/>
              </a:spcAft>
              <a:defRPr sz="4400">
                <a:solidFill>
                  <a:schemeClr val="bg2"/>
                </a:solidFill>
                <a:latin typeface="Corbel" charset="0"/>
                <a:ea typeface="ＭＳ Ｐゴシック" charset="0"/>
                <a:cs typeface="ＭＳ Ｐゴシック" charset="0"/>
              </a:defRPr>
            </a:lvl7pPr>
            <a:lvl8pPr marL="1371600" algn="l" defTabSz="457200" rtl="0" eaLnBrk="1" fontAlgn="base" hangingPunct="1">
              <a:spcBef>
                <a:spcPct val="0"/>
              </a:spcBef>
              <a:spcAft>
                <a:spcPct val="0"/>
              </a:spcAft>
              <a:defRPr sz="4400">
                <a:solidFill>
                  <a:schemeClr val="bg2"/>
                </a:solidFill>
                <a:latin typeface="Corbel" charset="0"/>
                <a:ea typeface="ＭＳ Ｐゴシック" charset="0"/>
                <a:cs typeface="ＭＳ Ｐゴシック" charset="0"/>
              </a:defRPr>
            </a:lvl8pPr>
            <a:lvl9pPr marL="1828800" algn="l" defTabSz="457200" rtl="0" eaLnBrk="1" fontAlgn="base" hangingPunct="1">
              <a:spcBef>
                <a:spcPct val="0"/>
              </a:spcBef>
              <a:spcAft>
                <a:spcPct val="0"/>
              </a:spcAft>
              <a:defRPr sz="4400">
                <a:solidFill>
                  <a:schemeClr val="bg2"/>
                </a:solidFill>
                <a:latin typeface="Corbel" charset="0"/>
                <a:ea typeface="ＭＳ Ｐゴシック" charset="0"/>
                <a:cs typeface="ＭＳ Ｐゴシック" charset="0"/>
              </a:defRPr>
            </a:lvl9pPr>
          </a:lstStyle>
          <a:p>
            <a:pPr algn="ctr">
              <a:defRPr sz="1800"/>
            </a:pPr>
            <a:r>
              <a:rPr lang="en-US" sz="2300" dirty="0">
                <a:solidFill>
                  <a:srgbClr val="FFFFFF"/>
                </a:solidFill>
                <a:latin typeface="Arial"/>
                <a:cs typeface="Arial"/>
              </a:rPr>
              <a:t>The Evolution of Knowledge on Climate </a:t>
            </a:r>
            <a:r>
              <a:rPr lang="en-US" sz="2300" dirty="0" smtClean="0">
                <a:solidFill>
                  <a:srgbClr val="FFFFFF"/>
                </a:solidFill>
                <a:latin typeface="Arial"/>
                <a:cs typeface="Arial"/>
              </a:rPr>
              <a:t>Change: </a:t>
            </a:r>
            <a:r>
              <a:rPr lang="en-US" sz="2300" dirty="0">
                <a:solidFill>
                  <a:srgbClr val="FFFFFF"/>
                </a:solidFill>
                <a:latin typeface="Arial"/>
                <a:cs typeface="Arial"/>
              </a:rPr>
              <a:t>The Creativity and Innovation Challenge</a:t>
            </a:r>
          </a:p>
        </p:txBody>
      </p:sp>
      <p:sp>
        <p:nvSpPr>
          <p:cNvPr id="7" name="Shape 19"/>
          <p:cNvSpPr txBox="1">
            <a:spLocks/>
          </p:cNvSpPr>
          <p:nvPr/>
        </p:nvSpPr>
        <p:spPr bwMode="auto">
          <a:xfrm>
            <a:off x="118242" y="4466923"/>
            <a:ext cx="8907516" cy="1224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lc="http://schemas.openxmlformats.org/drawingml/2006/lockedCanvas" val="1"/>
            </a:ext>
          </a:extLst>
        </p:spPr>
        <p:txBody>
          <a:bodyPr vert="horz" wrap="square" lIns="91440" tIns="45720" rIns="91440" bIns="45720" numCol="1" anchor="t" anchorCtr="0" compatLnSpc="1">
            <a:prstTxWarp prst="textNoShape">
              <a:avLst/>
            </a:prstTxWarp>
            <a:normAutofit/>
          </a:bodyPr>
          <a:lstStyle>
            <a:defPPr>
              <a:defRPr lang="fr-FR"/>
            </a:defPPr>
            <a:lvl1pPr algn="l" defTabSz="457200" rtl="0" fontAlgn="base">
              <a:spcBef>
                <a:spcPct val="0"/>
              </a:spcBef>
              <a:spcAft>
                <a:spcPct val="0"/>
              </a:spcAft>
              <a:defRPr kern="1200">
                <a:solidFill>
                  <a:schemeClr val="tx1"/>
                </a:solidFill>
                <a:latin typeface="Corbe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orbe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orbe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orbe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orbel" charset="0"/>
                <a:ea typeface="ＭＳ Ｐゴシック" charset="0"/>
                <a:cs typeface="ＭＳ Ｐゴシック" charset="0"/>
              </a:defRPr>
            </a:lvl5pPr>
            <a:lvl6pPr marL="2286000" algn="l" defTabSz="457200" rtl="0" eaLnBrk="1" latinLnBrk="0" hangingPunct="1">
              <a:defRPr kern="1200">
                <a:solidFill>
                  <a:schemeClr val="tx1"/>
                </a:solidFill>
                <a:latin typeface="Corbel" charset="0"/>
                <a:ea typeface="ＭＳ Ｐゴシック" charset="0"/>
                <a:cs typeface="ＭＳ Ｐゴシック" charset="0"/>
              </a:defRPr>
            </a:lvl6pPr>
            <a:lvl7pPr marL="2743200" algn="l" defTabSz="457200" rtl="0" eaLnBrk="1" latinLnBrk="0" hangingPunct="1">
              <a:defRPr kern="1200">
                <a:solidFill>
                  <a:schemeClr val="tx1"/>
                </a:solidFill>
                <a:latin typeface="Corbel" charset="0"/>
                <a:ea typeface="ＭＳ Ｐゴシック" charset="0"/>
                <a:cs typeface="ＭＳ Ｐゴシック" charset="0"/>
              </a:defRPr>
            </a:lvl7pPr>
            <a:lvl8pPr marL="3200400" algn="l" defTabSz="457200" rtl="0" eaLnBrk="1" latinLnBrk="0" hangingPunct="1">
              <a:defRPr kern="1200">
                <a:solidFill>
                  <a:schemeClr val="tx1"/>
                </a:solidFill>
                <a:latin typeface="Corbel" charset="0"/>
                <a:ea typeface="ＭＳ Ｐゴシック" charset="0"/>
                <a:cs typeface="ＭＳ Ｐゴシック" charset="0"/>
              </a:defRPr>
            </a:lvl8pPr>
            <a:lvl9pPr marL="3657600" algn="l" defTabSz="457200" rtl="0" eaLnBrk="1" latinLnBrk="0" hangingPunct="1">
              <a:defRPr kern="1200">
                <a:solidFill>
                  <a:schemeClr val="tx1"/>
                </a:solidFill>
                <a:latin typeface="Corbel" charset="0"/>
                <a:ea typeface="ＭＳ Ｐゴシック" charset="0"/>
                <a:cs typeface="ＭＳ Ｐゴシック" charset="0"/>
              </a:defRPr>
            </a:lvl9pPr>
          </a:lstStyle>
          <a:p>
            <a:pPr algn="ctr">
              <a:defRPr sz="1800"/>
            </a:pPr>
            <a:r>
              <a:rPr lang="en-US" sz="1200" b="1" dirty="0" smtClean="0">
                <a:solidFill>
                  <a:srgbClr val="FFFFFF"/>
                </a:solidFill>
                <a:latin typeface="Arial"/>
                <a:cs typeface="Arial"/>
              </a:rPr>
              <a:t>By </a:t>
            </a:r>
          </a:p>
          <a:p>
            <a:pPr algn="ctr">
              <a:defRPr sz="1800"/>
            </a:pPr>
            <a:endParaRPr lang="en-US" sz="800" b="1" dirty="0" smtClean="0">
              <a:solidFill>
                <a:srgbClr val="FFFFFF"/>
              </a:solidFill>
              <a:latin typeface="Arial"/>
              <a:cs typeface="Arial"/>
            </a:endParaRPr>
          </a:p>
          <a:p>
            <a:pPr algn="ctr">
              <a:defRPr sz="1800"/>
            </a:pPr>
            <a:r>
              <a:rPr lang="en-US" sz="1400" b="1" dirty="0" smtClean="0">
                <a:solidFill>
                  <a:srgbClr val="FFFFFF"/>
                </a:solidFill>
                <a:latin typeface="Arial"/>
                <a:cs typeface="Arial"/>
              </a:rPr>
              <a:t>Dr. R.K. Pachauri</a:t>
            </a:r>
          </a:p>
          <a:p>
            <a:pPr algn="ctr">
              <a:defRPr sz="1800"/>
            </a:pPr>
            <a:endParaRPr lang="en-US" sz="800" b="1" dirty="0">
              <a:solidFill>
                <a:srgbClr val="FFFFFF"/>
              </a:solidFill>
              <a:latin typeface="Arial"/>
              <a:cs typeface="Arial"/>
            </a:endParaRPr>
          </a:p>
          <a:p>
            <a:pPr algn="ctr">
              <a:defRPr sz="1800"/>
            </a:pPr>
            <a:r>
              <a:rPr lang="en-US" sz="1400" b="1" dirty="0" smtClean="0">
                <a:solidFill>
                  <a:srgbClr val="FFFFFF"/>
                </a:solidFill>
                <a:latin typeface="Arial"/>
                <a:cs typeface="Arial"/>
              </a:rPr>
              <a:t>Chief Mentor, POP Movement; and</a:t>
            </a:r>
          </a:p>
          <a:p>
            <a:pPr algn="ctr">
              <a:defRPr sz="1800"/>
            </a:pPr>
            <a:r>
              <a:rPr lang="en-US" sz="1400" b="1" dirty="0">
                <a:solidFill>
                  <a:srgbClr val="FFFFFF"/>
                </a:solidFill>
                <a:latin typeface="Arial"/>
                <a:cs typeface="Arial"/>
              </a:rPr>
              <a:t>Former Chairman, Intergovernmental Panel on Climate Change (IPCC), 2002-2015</a:t>
            </a:r>
            <a:endParaRPr lang="en-US" sz="1400" b="1" dirty="0" smtClean="0">
              <a:solidFill>
                <a:srgbClr val="FFFFFF"/>
              </a:solidFill>
              <a:latin typeface="Arial"/>
              <a:cs typeface="Arial"/>
            </a:endParaRPr>
          </a:p>
          <a:p>
            <a:pPr algn="ctr">
              <a:defRPr sz="1800"/>
            </a:pPr>
            <a:endParaRPr lang="en-US" sz="1200" b="1" dirty="0">
              <a:solidFill>
                <a:srgbClr val="FFFFFF"/>
              </a:solidFill>
              <a:latin typeface="Arial"/>
              <a:cs typeface="Arial"/>
            </a:endParaRPr>
          </a:p>
        </p:txBody>
      </p:sp>
    </p:spTree>
    <p:extLst>
      <p:ext uri="{BB962C8B-B14F-4D97-AF65-F5344CB8AC3E}">
        <p14:creationId xmlns:p14="http://schemas.microsoft.com/office/powerpoint/2010/main" val="124466614"/>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4499" y="388979"/>
            <a:ext cx="8229600" cy="510453"/>
          </a:xfrm>
        </p:spPr>
        <p:txBody>
          <a:bodyPr/>
          <a:lstStyle/>
          <a:p>
            <a:r>
              <a:rPr lang="en-US" sz="3000" dirty="0" smtClean="0">
                <a:latin typeface="Arial"/>
                <a:cs typeface="Arial"/>
              </a:rPr>
              <a:t>Potential Impacts </a:t>
            </a:r>
            <a:r>
              <a:rPr lang="en-US" sz="3000" dirty="0">
                <a:latin typeface="Arial"/>
                <a:cs typeface="Arial"/>
              </a:rPr>
              <a:t>of Climate </a:t>
            </a:r>
            <a:r>
              <a:rPr lang="en-US" sz="3000" dirty="0" smtClean="0">
                <a:latin typeface="Arial"/>
                <a:cs typeface="Arial"/>
              </a:rPr>
              <a:t>Change</a:t>
            </a:r>
            <a:endParaRPr lang="en-US" sz="3000" dirty="0">
              <a:latin typeface="Arial"/>
              <a:cs typeface="Arial"/>
            </a:endParaRPr>
          </a:p>
        </p:txBody>
      </p:sp>
      <p:sp>
        <p:nvSpPr>
          <p:cNvPr id="5" name="Shape 142"/>
          <p:cNvSpPr/>
          <p:nvPr/>
        </p:nvSpPr>
        <p:spPr>
          <a:xfrm>
            <a:off x="390469" y="2033667"/>
            <a:ext cx="3882800" cy="648779"/>
          </a:xfrm>
          <a:prstGeom prst="roundRect">
            <a:avLst>
              <a:gd name="adj" fmla="val 15660"/>
            </a:avLst>
          </a:prstGeom>
          <a:solidFill>
            <a:srgbClr val="284A70">
              <a:alpha val="80000"/>
            </a:srgbClr>
          </a:solidFill>
          <a:ln w="12700">
            <a:miter lim="400000"/>
          </a:ln>
        </p:spPr>
        <p:txBody>
          <a:bodyPr lIns="0" tIns="0" rIns="0" bIns="0"/>
          <a:lstStyle/>
          <a:p>
            <a:pPr lvl="0"/>
            <a:endParaRPr/>
          </a:p>
        </p:txBody>
      </p:sp>
      <p:sp>
        <p:nvSpPr>
          <p:cNvPr id="6" name="Shape 143"/>
          <p:cNvSpPr/>
          <p:nvPr/>
        </p:nvSpPr>
        <p:spPr>
          <a:xfrm>
            <a:off x="1720343" y="2201360"/>
            <a:ext cx="3236576" cy="31750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600">
                <a:solidFill>
                  <a:srgbClr val="FFFFFF"/>
                </a:solidFill>
              </a:defRPr>
            </a:lvl1pPr>
          </a:lstStyle>
          <a:p>
            <a:pPr lvl="0">
              <a:defRPr sz="1800">
                <a:solidFill>
                  <a:srgbClr val="000000"/>
                </a:solidFill>
              </a:defRPr>
            </a:pPr>
            <a:r>
              <a:rPr sz="1600">
                <a:solidFill>
                  <a:srgbClr val="FFFFFF"/>
                </a:solidFill>
              </a:rPr>
              <a:t>Food and water shortages</a:t>
            </a:r>
          </a:p>
        </p:txBody>
      </p:sp>
      <p:sp>
        <p:nvSpPr>
          <p:cNvPr id="7" name="Shape 144"/>
          <p:cNvSpPr/>
          <p:nvPr/>
        </p:nvSpPr>
        <p:spPr>
          <a:xfrm>
            <a:off x="242035" y="1733380"/>
            <a:ext cx="1315276" cy="131527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35C8A"/>
          </a:solidFill>
          <a:ln w="12700">
            <a:miter lim="400000"/>
          </a:ln>
        </p:spPr>
        <p:txBody>
          <a:bodyPr lIns="0" tIns="0" rIns="0" bIns="0"/>
          <a:lstStyle/>
          <a:p>
            <a:pPr lvl="0"/>
            <a:endParaRPr/>
          </a:p>
        </p:txBody>
      </p:sp>
      <p:sp>
        <p:nvSpPr>
          <p:cNvPr id="8" name="Shape 147"/>
          <p:cNvSpPr/>
          <p:nvPr/>
        </p:nvSpPr>
        <p:spPr>
          <a:xfrm>
            <a:off x="377769" y="3608379"/>
            <a:ext cx="3882800" cy="648779"/>
          </a:xfrm>
          <a:prstGeom prst="roundRect">
            <a:avLst>
              <a:gd name="adj" fmla="val 15660"/>
            </a:avLst>
          </a:prstGeom>
          <a:solidFill>
            <a:srgbClr val="284A70">
              <a:alpha val="79000"/>
            </a:srgbClr>
          </a:solidFill>
          <a:ln w="12700">
            <a:miter lim="400000"/>
          </a:ln>
        </p:spPr>
        <p:txBody>
          <a:bodyPr lIns="0" tIns="0" rIns="0" bIns="0"/>
          <a:lstStyle/>
          <a:p>
            <a:pPr lvl="0"/>
            <a:endParaRPr/>
          </a:p>
        </p:txBody>
      </p:sp>
      <p:sp>
        <p:nvSpPr>
          <p:cNvPr id="9" name="Shape 148"/>
          <p:cNvSpPr/>
          <p:nvPr/>
        </p:nvSpPr>
        <p:spPr>
          <a:xfrm>
            <a:off x="1707643" y="3776072"/>
            <a:ext cx="3236576" cy="31750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600">
                <a:solidFill>
                  <a:srgbClr val="FFFFFF"/>
                </a:solidFill>
              </a:defRPr>
            </a:lvl1pPr>
          </a:lstStyle>
          <a:p>
            <a:pPr lvl="0">
              <a:defRPr sz="1800">
                <a:solidFill>
                  <a:srgbClr val="000000"/>
                </a:solidFill>
              </a:defRPr>
            </a:pPr>
            <a:r>
              <a:rPr sz="1600">
                <a:solidFill>
                  <a:srgbClr val="FFFFFF"/>
                </a:solidFill>
              </a:rPr>
              <a:t>Increased poverty</a:t>
            </a:r>
          </a:p>
        </p:txBody>
      </p:sp>
      <p:sp>
        <p:nvSpPr>
          <p:cNvPr id="10" name="Shape 151"/>
          <p:cNvSpPr/>
          <p:nvPr/>
        </p:nvSpPr>
        <p:spPr>
          <a:xfrm>
            <a:off x="5000569" y="2078011"/>
            <a:ext cx="3882800" cy="648779"/>
          </a:xfrm>
          <a:prstGeom prst="roundRect">
            <a:avLst>
              <a:gd name="adj" fmla="val 15660"/>
            </a:avLst>
          </a:prstGeom>
          <a:solidFill>
            <a:srgbClr val="284A70">
              <a:alpha val="77000"/>
            </a:srgbClr>
          </a:solidFill>
          <a:ln w="12700">
            <a:miter lim="400000"/>
          </a:ln>
        </p:spPr>
        <p:txBody>
          <a:bodyPr lIns="0" tIns="0" rIns="0" bIns="0"/>
          <a:lstStyle/>
          <a:p>
            <a:pPr lvl="0"/>
            <a:endParaRPr/>
          </a:p>
        </p:txBody>
      </p:sp>
      <p:sp>
        <p:nvSpPr>
          <p:cNvPr id="11" name="Shape 152"/>
          <p:cNvSpPr/>
          <p:nvPr/>
        </p:nvSpPr>
        <p:spPr>
          <a:xfrm>
            <a:off x="6000243" y="2133394"/>
            <a:ext cx="2816187" cy="584776"/>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600">
                <a:solidFill>
                  <a:srgbClr val="FFFFFF"/>
                </a:solidFill>
              </a:defRPr>
            </a:lvl1pPr>
          </a:lstStyle>
          <a:p>
            <a:pPr lvl="0">
              <a:defRPr sz="1800">
                <a:solidFill>
                  <a:srgbClr val="000000"/>
                </a:solidFill>
              </a:defRPr>
            </a:pPr>
            <a:r>
              <a:rPr lang="nl-NL" sz="1600" dirty="0" err="1" smtClean="0">
                <a:solidFill>
                  <a:srgbClr val="FFFFFF"/>
                </a:solidFill>
              </a:rPr>
              <a:t>Increased</a:t>
            </a:r>
            <a:r>
              <a:rPr lang="nl-NL" sz="1600" dirty="0" smtClean="0">
                <a:solidFill>
                  <a:srgbClr val="FFFFFF"/>
                </a:solidFill>
              </a:rPr>
              <a:t> displacement of </a:t>
            </a:r>
            <a:r>
              <a:rPr lang="nl-NL" sz="1600" dirty="0" err="1" smtClean="0">
                <a:solidFill>
                  <a:srgbClr val="FFFFFF"/>
                </a:solidFill>
              </a:rPr>
              <a:t>people</a:t>
            </a:r>
            <a:endParaRPr sz="1600" dirty="0">
              <a:solidFill>
                <a:srgbClr val="FFFFFF"/>
              </a:solidFill>
            </a:endParaRPr>
          </a:p>
        </p:txBody>
      </p:sp>
      <p:sp>
        <p:nvSpPr>
          <p:cNvPr id="12" name="Shape 153"/>
          <p:cNvSpPr/>
          <p:nvPr/>
        </p:nvSpPr>
        <p:spPr>
          <a:xfrm>
            <a:off x="4987869" y="3652723"/>
            <a:ext cx="3882800" cy="648780"/>
          </a:xfrm>
          <a:prstGeom prst="roundRect">
            <a:avLst>
              <a:gd name="adj" fmla="val 15660"/>
            </a:avLst>
          </a:prstGeom>
          <a:solidFill>
            <a:srgbClr val="284A70">
              <a:alpha val="79000"/>
            </a:srgbClr>
          </a:solidFill>
          <a:ln w="12700">
            <a:miter lim="400000"/>
          </a:ln>
        </p:spPr>
        <p:txBody>
          <a:bodyPr lIns="0" tIns="0" rIns="0" bIns="0"/>
          <a:lstStyle/>
          <a:p>
            <a:pPr lvl="0"/>
            <a:endParaRPr/>
          </a:p>
        </p:txBody>
      </p:sp>
      <p:sp>
        <p:nvSpPr>
          <p:cNvPr id="13" name="Shape 154"/>
          <p:cNvSpPr/>
          <p:nvPr/>
        </p:nvSpPr>
        <p:spPr>
          <a:xfrm>
            <a:off x="6063743" y="3820416"/>
            <a:ext cx="3236576" cy="31750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600">
                <a:solidFill>
                  <a:srgbClr val="FFFFFF"/>
                </a:solidFill>
              </a:defRPr>
            </a:lvl1pPr>
          </a:lstStyle>
          <a:p>
            <a:pPr lvl="0">
              <a:defRPr sz="1800">
                <a:solidFill>
                  <a:srgbClr val="000000"/>
                </a:solidFill>
              </a:defRPr>
            </a:pPr>
            <a:r>
              <a:rPr sz="1600">
                <a:solidFill>
                  <a:srgbClr val="FFFFFF"/>
                </a:solidFill>
              </a:rPr>
              <a:t>Coastal flooding</a:t>
            </a:r>
          </a:p>
        </p:txBody>
      </p:sp>
      <p:sp>
        <p:nvSpPr>
          <p:cNvPr id="14" name="Shape 157"/>
          <p:cNvSpPr/>
          <p:nvPr/>
        </p:nvSpPr>
        <p:spPr>
          <a:xfrm>
            <a:off x="242035" y="3209691"/>
            <a:ext cx="1315276" cy="131527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35C8A"/>
          </a:solidFill>
          <a:ln w="12700">
            <a:miter lim="400000"/>
          </a:ln>
        </p:spPr>
        <p:txBody>
          <a:bodyPr lIns="0" tIns="0" rIns="0" bIns="0"/>
          <a:lstStyle/>
          <a:p>
            <a:pPr lvl="0"/>
            <a:endParaRPr/>
          </a:p>
        </p:txBody>
      </p:sp>
      <p:sp>
        <p:nvSpPr>
          <p:cNvPr id="15" name="Shape 160"/>
          <p:cNvSpPr/>
          <p:nvPr/>
        </p:nvSpPr>
        <p:spPr>
          <a:xfrm>
            <a:off x="4504518" y="3285169"/>
            <a:ext cx="1315276" cy="131527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35C8A"/>
          </a:solidFill>
          <a:ln w="12700">
            <a:miter lim="400000"/>
          </a:ln>
        </p:spPr>
        <p:txBody>
          <a:bodyPr lIns="0" tIns="0" rIns="0" bIns="0"/>
          <a:lstStyle/>
          <a:p>
            <a:pPr lvl="0"/>
            <a:endParaRPr/>
          </a:p>
        </p:txBody>
      </p:sp>
      <p:sp>
        <p:nvSpPr>
          <p:cNvPr id="16" name="Shape 161"/>
          <p:cNvSpPr/>
          <p:nvPr/>
        </p:nvSpPr>
        <p:spPr>
          <a:xfrm>
            <a:off x="4504518" y="1721862"/>
            <a:ext cx="1315276" cy="131527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35C8A"/>
          </a:solidFill>
          <a:ln w="12700">
            <a:miter lim="400000"/>
          </a:ln>
        </p:spPr>
        <p:txBody>
          <a:bodyPr lIns="0" tIns="0" rIns="0" bIns="0"/>
          <a:lstStyle/>
          <a:p>
            <a:pPr lvl="0"/>
            <a:endParaRPr/>
          </a:p>
        </p:txBody>
      </p:sp>
      <p:pic>
        <p:nvPicPr>
          <p:cNvPr id="18" name="pasted-image.pdf"/>
          <p:cNvPicPr/>
          <p:nvPr/>
        </p:nvPicPr>
        <p:blipFill>
          <a:blip r:embed="rId3" cstate="email">
            <a:extLst>
              <a:ext uri="{28A0092B-C50C-407E-A947-70E740481C1C}">
                <a14:useLocalDpi xmlns:a14="http://schemas.microsoft.com/office/drawing/2010/main"/>
              </a:ext>
            </a:extLst>
          </a:blip>
          <a:stretch>
            <a:fillRect/>
          </a:stretch>
        </p:blipFill>
        <p:spPr>
          <a:xfrm>
            <a:off x="457411" y="3652723"/>
            <a:ext cx="884524" cy="444685"/>
          </a:xfrm>
          <a:prstGeom prst="rect">
            <a:avLst/>
          </a:prstGeom>
          <a:ln w="12700">
            <a:miter lim="400000"/>
          </a:ln>
        </p:spPr>
      </p:pic>
      <p:pic>
        <p:nvPicPr>
          <p:cNvPr id="19" name="pasted-image.pdf"/>
          <p:cNvPicPr/>
          <p:nvPr/>
        </p:nvPicPr>
        <p:blipFill>
          <a:blip r:embed="rId4" cstate="email">
            <a:extLst>
              <a:ext uri="{28A0092B-C50C-407E-A947-70E740481C1C}">
                <a14:useLocalDpi xmlns:a14="http://schemas.microsoft.com/office/drawing/2010/main"/>
              </a:ext>
            </a:extLst>
          </a:blip>
          <a:stretch>
            <a:fillRect/>
          </a:stretch>
        </p:blipFill>
        <p:spPr>
          <a:xfrm>
            <a:off x="4803774" y="3618186"/>
            <a:ext cx="716765" cy="498912"/>
          </a:xfrm>
          <a:prstGeom prst="rect">
            <a:avLst/>
          </a:prstGeom>
          <a:ln w="12700">
            <a:miter lim="400000"/>
          </a:ln>
        </p:spPr>
      </p:pic>
      <p:pic>
        <p:nvPicPr>
          <p:cNvPr id="20" name="pasted-image.pdf"/>
          <p:cNvPicPr/>
          <p:nvPr/>
        </p:nvPicPr>
        <p:blipFill>
          <a:blip r:embed="rId5" cstate="email">
            <a:extLst>
              <a:ext uri="{28A0092B-C50C-407E-A947-70E740481C1C}">
                <a14:useLocalDpi xmlns:a14="http://schemas.microsoft.com/office/drawing/2010/main"/>
              </a:ext>
            </a:extLst>
          </a:blip>
          <a:stretch>
            <a:fillRect/>
          </a:stretch>
        </p:blipFill>
        <p:spPr>
          <a:xfrm>
            <a:off x="992754" y="2162462"/>
            <a:ext cx="301174" cy="433759"/>
          </a:xfrm>
          <a:prstGeom prst="rect">
            <a:avLst/>
          </a:prstGeom>
          <a:ln w="12700">
            <a:miter lim="400000"/>
          </a:ln>
        </p:spPr>
      </p:pic>
      <p:pic>
        <p:nvPicPr>
          <p:cNvPr id="21" name="pasted-image.pdf"/>
          <p:cNvPicPr/>
          <p:nvPr/>
        </p:nvPicPr>
        <p:blipFill>
          <a:blip r:embed="rId6" cstate="email">
            <a:extLst>
              <a:ext uri="{28A0092B-C50C-407E-A947-70E740481C1C}">
                <a14:useLocalDpi xmlns:a14="http://schemas.microsoft.com/office/drawing/2010/main"/>
              </a:ext>
            </a:extLst>
          </a:blip>
          <a:stretch>
            <a:fillRect/>
          </a:stretch>
        </p:blipFill>
        <p:spPr>
          <a:xfrm>
            <a:off x="547923" y="1990968"/>
            <a:ext cx="233668" cy="800101"/>
          </a:xfrm>
          <a:prstGeom prst="rect">
            <a:avLst/>
          </a:prstGeom>
          <a:ln w="12700">
            <a:miter lim="400000"/>
          </a:ln>
        </p:spPr>
      </p:pic>
      <p:sp>
        <p:nvSpPr>
          <p:cNvPr id="22" name="TextBox 21"/>
          <p:cNvSpPr txBox="1"/>
          <p:nvPr/>
        </p:nvSpPr>
        <p:spPr>
          <a:xfrm>
            <a:off x="4330700" y="5181600"/>
            <a:ext cx="4597400" cy="246221"/>
          </a:xfrm>
          <a:prstGeom prst="rect">
            <a:avLst/>
          </a:prstGeom>
          <a:noFill/>
        </p:spPr>
        <p:txBody>
          <a:bodyPr wrap="square" rtlCol="0">
            <a:spAutoFit/>
          </a:bodyPr>
          <a:lstStyle/>
          <a:p>
            <a:pPr algn="r"/>
            <a:r>
              <a:rPr lang="en-US" sz="1000" dirty="0" smtClean="0">
                <a:solidFill>
                  <a:schemeClr val="bg2">
                    <a:lumMod val="50000"/>
                  </a:schemeClr>
                </a:solidFill>
                <a:latin typeface="+mj-lt"/>
              </a:rPr>
              <a:t>AR5 WGII SPM</a:t>
            </a:r>
            <a:endParaRPr lang="en-US" sz="1000" dirty="0">
              <a:solidFill>
                <a:schemeClr val="bg2">
                  <a:lumMod val="50000"/>
                </a:schemeClr>
              </a:solidFill>
              <a:latin typeface="+mj-lt"/>
            </a:endParaRPr>
          </a:p>
        </p:txBody>
      </p:sp>
      <p:pic>
        <p:nvPicPr>
          <p:cNvPr id="23" name="pasted-image.pdf"/>
          <p:cNvPicPr/>
          <p:nvPr/>
        </p:nvPicPr>
        <p:blipFill>
          <a:blip r:embed="rId7" cstate="email">
            <a:extLst>
              <a:ext uri="{28A0092B-C50C-407E-A947-70E740481C1C}">
                <a14:useLocalDpi xmlns:a14="http://schemas.microsoft.com/office/drawing/2010/main"/>
              </a:ext>
            </a:extLst>
          </a:blip>
          <a:stretch>
            <a:fillRect/>
          </a:stretch>
        </p:blipFill>
        <p:spPr>
          <a:xfrm>
            <a:off x="4745020" y="2056053"/>
            <a:ext cx="899936" cy="626394"/>
          </a:xfrm>
          <a:prstGeom prst="rect">
            <a:avLst/>
          </a:prstGeom>
          <a:ln w="12700">
            <a:miter lim="400000"/>
          </a:ln>
        </p:spPr>
      </p:pic>
    </p:spTree>
    <p:extLst>
      <p:ext uri="{BB962C8B-B14F-4D97-AF65-F5344CB8AC3E}">
        <p14:creationId xmlns:p14="http://schemas.microsoft.com/office/powerpoint/2010/main" val="1165028610"/>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750" y="437299"/>
            <a:ext cx="8229600" cy="510453"/>
          </a:xfrm>
        </p:spPr>
        <p:txBody>
          <a:bodyPr/>
          <a:lstStyle/>
          <a:p>
            <a:pPr algn="just"/>
            <a:r>
              <a:rPr lang="en-US" sz="3000" dirty="0"/>
              <a:t>Hurricane </a:t>
            </a:r>
            <a:r>
              <a:rPr lang="en-US" sz="3000" dirty="0" smtClean="0"/>
              <a:t>Harvey, Texas 2017</a:t>
            </a:r>
            <a:endParaRPr lang="en-US" sz="3000" dirty="0"/>
          </a:p>
        </p:txBody>
      </p:sp>
      <p:pic>
        <p:nvPicPr>
          <p:cNvPr id="1026" name="Picture 2" descr="F:\Common Folder for EVC Office\Presentations and speeches and articles\Presentations\unnam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9400" y="1362073"/>
            <a:ext cx="5956300" cy="4467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5425504"/>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115" y="427079"/>
            <a:ext cx="8229600" cy="510453"/>
          </a:xfrm>
        </p:spPr>
        <p:txBody>
          <a:bodyPr>
            <a:noAutofit/>
          </a:bodyPr>
          <a:lstStyle/>
          <a:p>
            <a:r>
              <a:rPr lang="en-US" sz="3000" dirty="0" smtClean="0">
                <a:latin typeface="+mj-lt"/>
              </a:rPr>
              <a:t>An increase in extreme high sea levels</a:t>
            </a:r>
            <a:endParaRPr lang="en-US" sz="3000" dirty="0">
              <a:latin typeface="+mj-lt"/>
            </a:endParaRPr>
          </a:p>
        </p:txBody>
      </p:sp>
      <p:pic>
        <p:nvPicPr>
          <p:cNvPr id="2050" name="Picture 2" descr="D:\Defence Colony\March 2, 2017\0154_00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807" t="20846" r="34516" b="35902"/>
          <a:stretch/>
        </p:blipFill>
        <p:spPr bwMode="auto">
          <a:xfrm>
            <a:off x="1981200" y="1323016"/>
            <a:ext cx="4724400" cy="500976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562600" y="6019800"/>
            <a:ext cx="1636987" cy="230832"/>
          </a:xfrm>
          <a:prstGeom prst="rect">
            <a:avLst/>
          </a:prstGeom>
          <a:noFill/>
        </p:spPr>
        <p:txBody>
          <a:bodyPr wrap="none" rtlCol="0">
            <a:spAutoFit/>
          </a:bodyPr>
          <a:lstStyle/>
          <a:p>
            <a:r>
              <a:rPr lang="en-US" sz="900" i="1" dirty="0" smtClean="0">
                <a:solidFill>
                  <a:schemeClr val="bg2">
                    <a:lumMod val="50000"/>
                  </a:schemeClr>
                </a:solidFill>
              </a:rPr>
              <a:t>Source: Fortune, August 1, 2017</a:t>
            </a:r>
            <a:endParaRPr lang="en-US" sz="900" i="1" dirty="0">
              <a:solidFill>
                <a:schemeClr val="bg2">
                  <a:lumMod val="50000"/>
                </a:schemeClr>
              </a:solidFill>
            </a:endParaRPr>
          </a:p>
        </p:txBody>
      </p:sp>
    </p:spTree>
    <p:extLst>
      <p:ext uri="{BB962C8B-B14F-4D97-AF65-F5344CB8AC3E}">
        <p14:creationId xmlns:p14="http://schemas.microsoft.com/office/powerpoint/2010/main" val="912362866"/>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t>Ice deposit in a desert</a:t>
            </a:r>
          </a:p>
        </p:txBody>
      </p:sp>
      <p:pic>
        <p:nvPicPr>
          <p:cNvPr id="1027" name="Picture 3" descr="F:\Common Folder for EVC Office\Presentations and speeches and articles\Presentations\702b63ac583acc8c13ccd8d6b1e2d6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 y="1564479"/>
            <a:ext cx="7886701" cy="4436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809377"/>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Climate Change Poses Risk for Food Production</a:t>
            </a:r>
            <a:endParaRPr lang="en-US" sz="2400" dirty="0"/>
          </a:p>
        </p:txBody>
      </p:sp>
      <p:sp>
        <p:nvSpPr>
          <p:cNvPr id="3" name="Shape 65"/>
          <p:cNvSpPr/>
          <p:nvPr/>
        </p:nvSpPr>
        <p:spPr>
          <a:xfrm rot="16211825">
            <a:off x="-1083815" y="3096356"/>
            <a:ext cx="3237955" cy="353943"/>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lgn="ctr">
              <a:defRPr sz="1800"/>
            </a:pPr>
            <a:r>
              <a:rPr lang="en-US" sz="1700" dirty="0" smtClean="0">
                <a:latin typeface="Arial Bold"/>
                <a:ea typeface="Arial Bold"/>
                <a:cs typeface="Arial Bold"/>
                <a:sym typeface="Arial Bold"/>
              </a:rPr>
              <a:t>Percentage of yield projections</a:t>
            </a:r>
            <a:endParaRPr sz="1700" dirty="0">
              <a:latin typeface="Arial Bold"/>
              <a:ea typeface="Arial Bold"/>
              <a:cs typeface="Arial Bold"/>
              <a:sym typeface="Arial Bold"/>
            </a:endParaRPr>
          </a:p>
        </p:txBody>
      </p:sp>
      <p:sp>
        <p:nvSpPr>
          <p:cNvPr id="5" name="TextBox 4"/>
          <p:cNvSpPr txBox="1"/>
          <p:nvPr/>
        </p:nvSpPr>
        <p:spPr>
          <a:xfrm>
            <a:off x="4330700" y="5181600"/>
            <a:ext cx="4597400" cy="246221"/>
          </a:xfrm>
          <a:prstGeom prst="rect">
            <a:avLst/>
          </a:prstGeom>
          <a:noFill/>
        </p:spPr>
        <p:txBody>
          <a:bodyPr wrap="square" rtlCol="0">
            <a:spAutoFit/>
          </a:bodyPr>
          <a:lstStyle/>
          <a:p>
            <a:pPr algn="r"/>
            <a:r>
              <a:rPr lang="en-US" sz="1000" dirty="0" smtClean="0">
                <a:solidFill>
                  <a:schemeClr val="bg2">
                    <a:lumMod val="50000"/>
                  </a:schemeClr>
                </a:solidFill>
                <a:latin typeface="+mj-lt"/>
              </a:rPr>
              <a:t>AR5 SYR SPM</a:t>
            </a:r>
            <a:endParaRPr lang="en-US" sz="1000" dirty="0">
              <a:solidFill>
                <a:schemeClr val="bg2">
                  <a:lumMod val="50000"/>
                </a:schemeClr>
              </a:solidFill>
              <a:latin typeface="+mj-lt"/>
            </a:endParaRPr>
          </a:p>
        </p:txBody>
      </p:sp>
      <p:pic>
        <p:nvPicPr>
          <p:cNvPr id="5123"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76344" y="1535341"/>
            <a:ext cx="7610455" cy="3646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5580996"/>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000" dirty="0">
                <a:latin typeface="Arial"/>
                <a:cs typeface="Arial"/>
              </a:rPr>
              <a:t>Limiting Temperature Increase to 2˚C</a:t>
            </a:r>
          </a:p>
        </p:txBody>
      </p:sp>
      <p:sp>
        <p:nvSpPr>
          <p:cNvPr id="5" name="Shape 208"/>
          <p:cNvSpPr/>
          <p:nvPr/>
        </p:nvSpPr>
        <p:spPr>
          <a:xfrm>
            <a:off x="1805420" y="1264674"/>
            <a:ext cx="5534235" cy="526593"/>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lvl1pPr>
              <a:defRPr sz="2200" b="1">
                <a:solidFill>
                  <a:srgbClr val="335C8A"/>
                </a:solidFill>
              </a:defRPr>
            </a:lvl1pPr>
          </a:lstStyle>
          <a:p>
            <a:pPr lvl="0">
              <a:defRPr sz="1800" b="0">
                <a:solidFill>
                  <a:srgbClr val="000000"/>
                </a:solidFill>
              </a:defRPr>
            </a:pPr>
            <a:endParaRPr sz="2200" b="1" dirty="0">
              <a:solidFill>
                <a:srgbClr val="335C8A"/>
              </a:solidFill>
              <a:latin typeface="Arial"/>
              <a:cs typeface="Arial"/>
            </a:endParaRPr>
          </a:p>
        </p:txBody>
      </p:sp>
      <p:sp>
        <p:nvSpPr>
          <p:cNvPr id="7" name="Shape 210"/>
          <p:cNvSpPr/>
          <p:nvPr/>
        </p:nvSpPr>
        <p:spPr>
          <a:xfrm>
            <a:off x="630155" y="1992807"/>
            <a:ext cx="6709500" cy="7797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lvl="0">
              <a:defRPr sz="1800"/>
            </a:pPr>
            <a:r>
              <a:rPr sz="2200" b="1" dirty="0" smtClean="0">
                <a:solidFill>
                  <a:srgbClr val="335C8A"/>
                </a:solidFill>
                <a:latin typeface="Arial"/>
                <a:cs typeface="Arial"/>
              </a:rPr>
              <a:t>G</a:t>
            </a:r>
            <a:r>
              <a:rPr lang="nl-NL" sz="2200" b="1" dirty="0" err="1" smtClean="0">
                <a:solidFill>
                  <a:srgbClr val="335C8A"/>
                </a:solidFill>
                <a:latin typeface="Arial"/>
                <a:cs typeface="Arial"/>
              </a:rPr>
              <a:t>lobal</a:t>
            </a:r>
            <a:r>
              <a:rPr lang="nl-NL" sz="2200" b="1" dirty="0" smtClean="0">
                <a:solidFill>
                  <a:srgbClr val="335C8A"/>
                </a:solidFill>
                <a:latin typeface="Arial"/>
                <a:cs typeface="Arial"/>
              </a:rPr>
              <a:t>  GHG </a:t>
            </a:r>
            <a:r>
              <a:rPr lang="nl-NL" sz="2200" b="1" dirty="0" err="1" smtClean="0">
                <a:solidFill>
                  <a:srgbClr val="335C8A"/>
                </a:solidFill>
                <a:latin typeface="Arial"/>
                <a:cs typeface="Arial"/>
              </a:rPr>
              <a:t>emissions</a:t>
            </a:r>
            <a:r>
              <a:rPr lang="nl-NL" sz="2200" b="1" dirty="0" smtClean="0">
                <a:solidFill>
                  <a:srgbClr val="335C8A"/>
                </a:solidFill>
                <a:latin typeface="Arial"/>
                <a:cs typeface="Arial"/>
              </a:rPr>
              <a:t> </a:t>
            </a:r>
            <a:r>
              <a:rPr lang="nl-NL" sz="2200" b="1" dirty="0" err="1" smtClean="0">
                <a:solidFill>
                  <a:srgbClr val="335C8A"/>
                </a:solidFill>
                <a:latin typeface="Arial"/>
                <a:cs typeface="Arial"/>
              </a:rPr>
              <a:t>reduction</a:t>
            </a:r>
            <a:r>
              <a:rPr lang="nl-NL" sz="2200" b="1" dirty="0" smtClean="0">
                <a:solidFill>
                  <a:srgbClr val="335C8A"/>
                </a:solidFill>
                <a:latin typeface="Arial"/>
                <a:cs typeface="Arial"/>
              </a:rPr>
              <a:t> of 40-70 % in 2050 </a:t>
            </a:r>
            <a:r>
              <a:rPr lang="nl-NL" sz="2200" b="1" dirty="0" err="1" smtClean="0">
                <a:solidFill>
                  <a:srgbClr val="335C8A"/>
                </a:solidFill>
                <a:latin typeface="Arial"/>
                <a:cs typeface="Arial"/>
              </a:rPr>
              <a:t>compared</a:t>
            </a:r>
            <a:r>
              <a:rPr lang="nl-NL" sz="2200" b="1" dirty="0" smtClean="0">
                <a:solidFill>
                  <a:srgbClr val="335C8A"/>
                </a:solidFill>
                <a:latin typeface="Arial"/>
                <a:cs typeface="Arial"/>
              </a:rPr>
              <a:t> </a:t>
            </a:r>
            <a:r>
              <a:rPr lang="nl-NL" sz="2200" b="1" dirty="0" err="1" smtClean="0">
                <a:solidFill>
                  <a:srgbClr val="335C8A"/>
                </a:solidFill>
                <a:latin typeface="Arial"/>
                <a:cs typeface="Arial"/>
              </a:rPr>
              <a:t>to</a:t>
            </a:r>
            <a:r>
              <a:rPr lang="nl-NL" sz="2200" b="1" dirty="0" smtClean="0">
                <a:solidFill>
                  <a:srgbClr val="335C8A"/>
                </a:solidFill>
                <a:latin typeface="Arial"/>
                <a:cs typeface="Arial"/>
              </a:rPr>
              <a:t> 2010</a:t>
            </a:r>
            <a:endParaRPr dirty="0">
              <a:solidFill>
                <a:srgbClr val="335C8A"/>
              </a:solidFill>
              <a:latin typeface="Arial"/>
              <a:cs typeface="Arial"/>
            </a:endParaRPr>
          </a:p>
        </p:txBody>
      </p:sp>
      <p:sp>
        <p:nvSpPr>
          <p:cNvPr id="8" name="Shape 211"/>
          <p:cNvSpPr/>
          <p:nvPr/>
        </p:nvSpPr>
        <p:spPr>
          <a:xfrm>
            <a:off x="634187" y="3248746"/>
            <a:ext cx="6327783" cy="446084"/>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lvl="0">
              <a:lnSpc>
                <a:spcPct val="110000"/>
              </a:lnSpc>
              <a:defRPr sz="1800"/>
            </a:pPr>
            <a:r>
              <a:rPr lang="nl-NL" sz="2200" b="1" dirty="0" smtClean="0">
                <a:solidFill>
                  <a:srgbClr val="335C8A"/>
                </a:solidFill>
                <a:latin typeface="Arial"/>
                <a:cs typeface="Arial"/>
              </a:rPr>
              <a:t>Net zero or </a:t>
            </a:r>
            <a:r>
              <a:rPr lang="nl-NL" sz="2200" b="1" dirty="0" err="1" smtClean="0">
                <a:solidFill>
                  <a:srgbClr val="335C8A"/>
                </a:solidFill>
                <a:latin typeface="Arial"/>
                <a:cs typeface="Arial"/>
              </a:rPr>
              <a:t>negative</a:t>
            </a:r>
            <a:r>
              <a:rPr lang="nl-NL" sz="2200" b="1" dirty="0" smtClean="0">
                <a:solidFill>
                  <a:srgbClr val="335C8A"/>
                </a:solidFill>
                <a:latin typeface="Arial"/>
                <a:cs typeface="Arial"/>
              </a:rPr>
              <a:t> GHG </a:t>
            </a:r>
            <a:r>
              <a:rPr lang="nl-NL" sz="2200" b="1" dirty="0" err="1" smtClean="0">
                <a:solidFill>
                  <a:srgbClr val="335C8A"/>
                </a:solidFill>
                <a:latin typeface="Arial"/>
                <a:cs typeface="Arial"/>
              </a:rPr>
              <a:t>emissions</a:t>
            </a:r>
            <a:r>
              <a:rPr lang="nl-NL" sz="2200" b="1" dirty="0" smtClean="0">
                <a:solidFill>
                  <a:srgbClr val="335C8A"/>
                </a:solidFill>
                <a:latin typeface="Arial"/>
                <a:cs typeface="Arial"/>
              </a:rPr>
              <a:t> in 2100</a:t>
            </a:r>
            <a:endParaRPr dirty="0">
              <a:solidFill>
                <a:srgbClr val="335C8A"/>
              </a:solidFill>
              <a:latin typeface="Arial"/>
              <a:cs typeface="Arial"/>
            </a:endParaRPr>
          </a:p>
        </p:txBody>
      </p:sp>
      <p:sp>
        <p:nvSpPr>
          <p:cNvPr id="9" name="Shape 212"/>
          <p:cNvSpPr/>
          <p:nvPr/>
        </p:nvSpPr>
        <p:spPr>
          <a:xfrm>
            <a:off x="626379" y="4308650"/>
            <a:ext cx="7208759" cy="441146"/>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defRPr sz="2200" b="1">
                <a:solidFill>
                  <a:srgbClr val="335C8A"/>
                </a:solidFill>
              </a:defRPr>
            </a:lvl1pPr>
          </a:lstStyle>
          <a:p>
            <a:pPr lvl="0">
              <a:defRPr sz="1800" b="0">
                <a:solidFill>
                  <a:srgbClr val="000000"/>
                </a:solidFill>
              </a:defRPr>
            </a:pPr>
            <a:r>
              <a:rPr lang="nl-NL" sz="2200" b="1" dirty="0" smtClean="0">
                <a:solidFill>
                  <a:srgbClr val="335C8A"/>
                </a:solidFill>
                <a:latin typeface="Arial"/>
                <a:cs typeface="Arial"/>
              </a:rPr>
              <a:t>Global </a:t>
            </a:r>
            <a:r>
              <a:rPr lang="nl-NL" sz="2200" b="1" dirty="0" err="1" smtClean="0">
                <a:solidFill>
                  <a:srgbClr val="335C8A"/>
                </a:solidFill>
                <a:latin typeface="Arial"/>
                <a:cs typeface="Arial"/>
              </a:rPr>
              <a:t>emissions</a:t>
            </a:r>
            <a:r>
              <a:rPr lang="nl-NL" sz="2200" b="1" dirty="0" smtClean="0">
                <a:solidFill>
                  <a:srgbClr val="335C8A"/>
                </a:solidFill>
                <a:latin typeface="Arial"/>
                <a:cs typeface="Arial"/>
              </a:rPr>
              <a:t> </a:t>
            </a:r>
            <a:r>
              <a:rPr lang="nl-NL" sz="2200" b="1" dirty="0" err="1" smtClean="0">
                <a:solidFill>
                  <a:srgbClr val="335C8A"/>
                </a:solidFill>
                <a:latin typeface="Arial"/>
                <a:cs typeface="Arial"/>
              </a:rPr>
              <a:t>to</a:t>
            </a:r>
            <a:r>
              <a:rPr lang="nl-NL" sz="2200" b="1" dirty="0" smtClean="0">
                <a:solidFill>
                  <a:srgbClr val="335C8A"/>
                </a:solidFill>
                <a:latin typeface="Arial"/>
                <a:cs typeface="Arial"/>
              </a:rPr>
              <a:t> </a:t>
            </a:r>
            <a:r>
              <a:rPr lang="nl-NL" sz="2200" b="1" dirty="0" err="1" smtClean="0">
                <a:solidFill>
                  <a:srgbClr val="335C8A"/>
                </a:solidFill>
                <a:latin typeface="Arial"/>
                <a:cs typeface="Arial"/>
              </a:rPr>
              <a:t>curb</a:t>
            </a:r>
            <a:r>
              <a:rPr lang="nl-NL" sz="2200" b="1" dirty="0" smtClean="0">
                <a:solidFill>
                  <a:srgbClr val="335C8A"/>
                </a:solidFill>
                <a:latin typeface="Arial"/>
                <a:cs typeface="Arial"/>
              </a:rPr>
              <a:t> </a:t>
            </a:r>
            <a:r>
              <a:rPr lang="nl-NL" sz="2200" b="1" dirty="0" err="1" smtClean="0">
                <a:solidFill>
                  <a:srgbClr val="335C8A"/>
                </a:solidFill>
                <a:latin typeface="Arial"/>
                <a:cs typeface="Arial"/>
              </a:rPr>
              <a:t>within</a:t>
            </a:r>
            <a:r>
              <a:rPr lang="nl-NL" sz="2200" b="1" dirty="0" smtClean="0">
                <a:solidFill>
                  <a:srgbClr val="335C8A"/>
                </a:solidFill>
                <a:latin typeface="Arial"/>
                <a:cs typeface="Arial"/>
              </a:rPr>
              <a:t> next 5-15 </a:t>
            </a:r>
            <a:r>
              <a:rPr lang="nl-NL" sz="2200" b="1" dirty="0" err="1" smtClean="0">
                <a:solidFill>
                  <a:srgbClr val="335C8A"/>
                </a:solidFill>
                <a:latin typeface="Arial"/>
                <a:cs typeface="Arial"/>
              </a:rPr>
              <a:t>years</a:t>
            </a:r>
            <a:endParaRPr sz="2200" b="1" dirty="0">
              <a:solidFill>
                <a:srgbClr val="335C8A"/>
              </a:solidFill>
              <a:latin typeface="Arial"/>
              <a:cs typeface="Arial"/>
            </a:endParaRPr>
          </a:p>
        </p:txBody>
      </p:sp>
      <p:pic>
        <p:nvPicPr>
          <p:cNvPr id="15" name="pasted-image.pdf"/>
          <p:cNvPicPr/>
          <p:nvPr/>
        </p:nvPicPr>
        <p:blipFill>
          <a:blip r:embed="rId3" cstate="email">
            <a:extLst>
              <a:ext uri="{28A0092B-C50C-407E-A947-70E740481C1C}">
                <a14:useLocalDpi xmlns:a14="http://schemas.microsoft.com/office/drawing/2010/main"/>
              </a:ext>
            </a:extLst>
          </a:blip>
          <a:stretch>
            <a:fillRect/>
          </a:stretch>
        </p:blipFill>
        <p:spPr>
          <a:xfrm>
            <a:off x="1086714" y="1332680"/>
            <a:ext cx="245464" cy="420580"/>
          </a:xfrm>
          <a:prstGeom prst="rect">
            <a:avLst/>
          </a:prstGeom>
          <a:ln w="12700">
            <a:miter lim="400000"/>
          </a:ln>
        </p:spPr>
      </p:pic>
      <p:sp>
        <p:nvSpPr>
          <p:cNvPr id="17" name="TextBox 16"/>
          <p:cNvSpPr txBox="1"/>
          <p:nvPr/>
        </p:nvSpPr>
        <p:spPr>
          <a:xfrm>
            <a:off x="4508500" y="5181600"/>
            <a:ext cx="4597400" cy="230832"/>
          </a:xfrm>
          <a:prstGeom prst="rect">
            <a:avLst/>
          </a:prstGeom>
          <a:noFill/>
        </p:spPr>
        <p:txBody>
          <a:bodyPr wrap="square" rtlCol="0">
            <a:spAutoFit/>
          </a:bodyPr>
          <a:lstStyle/>
          <a:p>
            <a:pPr algn="r"/>
            <a:r>
              <a:rPr lang="en-US" sz="900" i="1" dirty="0">
                <a:solidFill>
                  <a:schemeClr val="bg2">
                    <a:lumMod val="50000"/>
                  </a:schemeClr>
                </a:solidFill>
              </a:rPr>
              <a:t>Source</a:t>
            </a:r>
            <a:r>
              <a:rPr lang="en-US" sz="900" i="1" dirty="0" smtClean="0">
                <a:solidFill>
                  <a:schemeClr val="bg2">
                    <a:lumMod val="50000"/>
                  </a:schemeClr>
                </a:solidFill>
              </a:rPr>
              <a:t>: </a:t>
            </a:r>
            <a:r>
              <a:rPr lang="en-US" sz="900" i="1" dirty="0">
                <a:solidFill>
                  <a:schemeClr val="bg2">
                    <a:lumMod val="50000"/>
                  </a:schemeClr>
                </a:solidFill>
              </a:rPr>
              <a:t>IPCC</a:t>
            </a:r>
            <a:r>
              <a:rPr lang="en-US" sz="900" i="1" dirty="0" smtClean="0">
                <a:solidFill>
                  <a:schemeClr val="bg2">
                    <a:lumMod val="50000"/>
                  </a:schemeClr>
                </a:solidFill>
              </a:rPr>
              <a:t> </a:t>
            </a:r>
            <a:r>
              <a:rPr lang="en-US" sz="900" i="1" dirty="0" smtClean="0">
                <a:solidFill>
                  <a:schemeClr val="bg2">
                    <a:lumMod val="50000"/>
                  </a:schemeClr>
                </a:solidFill>
                <a:latin typeface="+mj-lt"/>
              </a:rPr>
              <a:t>AR5 WGIII SPM</a:t>
            </a:r>
            <a:endParaRPr lang="en-US" sz="900" i="1" dirty="0">
              <a:solidFill>
                <a:schemeClr val="bg2">
                  <a:lumMod val="50000"/>
                </a:schemeClr>
              </a:solidFill>
              <a:latin typeface="+mj-lt"/>
            </a:endParaRPr>
          </a:p>
        </p:txBody>
      </p:sp>
    </p:spTree>
    <p:extLst>
      <p:ext uri="{BB962C8B-B14F-4D97-AF65-F5344CB8AC3E}">
        <p14:creationId xmlns:p14="http://schemas.microsoft.com/office/powerpoint/2010/main" val="4075089940"/>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000" dirty="0" smtClean="0">
                <a:latin typeface="Arial"/>
                <a:cs typeface="Arial"/>
              </a:rPr>
              <a:t>Mitigation Measures</a:t>
            </a:r>
            <a:endParaRPr lang="en-US" sz="3000" dirty="0">
              <a:latin typeface="Arial"/>
              <a:cs typeface="Arial"/>
            </a:endParaRPr>
          </a:p>
        </p:txBody>
      </p:sp>
      <p:sp>
        <p:nvSpPr>
          <p:cNvPr id="5" name="Shape 208"/>
          <p:cNvSpPr/>
          <p:nvPr/>
        </p:nvSpPr>
        <p:spPr>
          <a:xfrm>
            <a:off x="1805420" y="1264674"/>
            <a:ext cx="5534235" cy="526593"/>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lvl1pPr>
              <a:defRPr sz="2200" b="1">
                <a:solidFill>
                  <a:srgbClr val="335C8A"/>
                </a:solidFill>
              </a:defRPr>
            </a:lvl1pPr>
          </a:lstStyle>
          <a:p>
            <a:pPr lvl="0">
              <a:defRPr sz="1800" b="0">
                <a:solidFill>
                  <a:srgbClr val="000000"/>
                </a:solidFill>
              </a:defRPr>
            </a:pPr>
            <a:r>
              <a:rPr sz="2200" b="1" dirty="0">
                <a:solidFill>
                  <a:srgbClr val="335C8A"/>
                </a:solidFill>
                <a:latin typeface="Arial"/>
                <a:cs typeface="Arial"/>
              </a:rPr>
              <a:t>More efficient use of energy</a:t>
            </a:r>
          </a:p>
        </p:txBody>
      </p:sp>
      <p:sp>
        <p:nvSpPr>
          <p:cNvPr id="6" name="Shape 209"/>
          <p:cNvSpPr/>
          <p:nvPr/>
        </p:nvSpPr>
        <p:spPr>
          <a:xfrm>
            <a:off x="836967" y="1155491"/>
            <a:ext cx="744959" cy="74495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35C8A"/>
          </a:solidFill>
          <a:ln w="12700">
            <a:miter lim="400000"/>
          </a:ln>
        </p:spPr>
        <p:txBody>
          <a:bodyPr lIns="0" tIns="0" rIns="0" bIns="0"/>
          <a:lstStyle/>
          <a:p>
            <a:pPr lvl="0"/>
            <a:endParaRPr/>
          </a:p>
        </p:txBody>
      </p:sp>
      <p:sp>
        <p:nvSpPr>
          <p:cNvPr id="7" name="Shape 210"/>
          <p:cNvSpPr/>
          <p:nvPr/>
        </p:nvSpPr>
        <p:spPr>
          <a:xfrm>
            <a:off x="1809196" y="2211525"/>
            <a:ext cx="6709500" cy="71814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lvl="0">
              <a:defRPr sz="1800"/>
            </a:pPr>
            <a:r>
              <a:rPr sz="2200" b="1">
                <a:solidFill>
                  <a:srgbClr val="335C8A"/>
                </a:solidFill>
                <a:latin typeface="Arial"/>
                <a:cs typeface="Arial"/>
              </a:rPr>
              <a:t>Greater use of low-carbon and no-carbon energy</a:t>
            </a:r>
            <a:br>
              <a:rPr sz="2200" b="1">
                <a:solidFill>
                  <a:srgbClr val="335C8A"/>
                </a:solidFill>
                <a:latin typeface="Arial"/>
                <a:cs typeface="Arial"/>
              </a:rPr>
            </a:br>
            <a:r>
              <a:rPr b="1">
                <a:solidFill>
                  <a:srgbClr val="335C8A"/>
                </a:solidFill>
                <a:latin typeface="Arial"/>
                <a:cs typeface="Arial"/>
              </a:rPr>
              <a:t>•  </a:t>
            </a:r>
            <a:r>
              <a:rPr>
                <a:solidFill>
                  <a:srgbClr val="335C8A"/>
                </a:solidFill>
                <a:latin typeface="Arial"/>
                <a:cs typeface="Arial"/>
              </a:rPr>
              <a:t>Many of these technologies exist today</a:t>
            </a:r>
          </a:p>
        </p:txBody>
      </p:sp>
      <p:sp>
        <p:nvSpPr>
          <p:cNvPr id="8" name="Shape 211"/>
          <p:cNvSpPr/>
          <p:nvPr/>
        </p:nvSpPr>
        <p:spPr>
          <a:xfrm>
            <a:off x="1853700" y="3311873"/>
            <a:ext cx="6327783" cy="138448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lvl="0">
              <a:lnSpc>
                <a:spcPct val="110000"/>
              </a:lnSpc>
              <a:defRPr sz="1800"/>
            </a:pPr>
            <a:r>
              <a:rPr sz="2200" b="1" dirty="0">
                <a:solidFill>
                  <a:srgbClr val="335C8A"/>
                </a:solidFill>
                <a:latin typeface="Arial"/>
                <a:cs typeface="Arial"/>
              </a:rPr>
              <a:t>Improved carbon sinks</a:t>
            </a:r>
            <a:br>
              <a:rPr sz="2200" b="1" dirty="0">
                <a:solidFill>
                  <a:srgbClr val="335C8A"/>
                </a:solidFill>
                <a:latin typeface="Arial"/>
                <a:cs typeface="Arial"/>
              </a:rPr>
            </a:br>
            <a:r>
              <a:rPr b="1" dirty="0">
                <a:solidFill>
                  <a:srgbClr val="335C8A"/>
                </a:solidFill>
                <a:latin typeface="Arial"/>
                <a:cs typeface="Arial"/>
              </a:rPr>
              <a:t>•  </a:t>
            </a:r>
            <a:r>
              <a:rPr dirty="0">
                <a:solidFill>
                  <a:srgbClr val="335C8A"/>
                </a:solidFill>
                <a:latin typeface="Arial"/>
                <a:cs typeface="Arial"/>
              </a:rPr>
              <a:t>Reduced deforestation and improved forest management </a:t>
            </a:r>
            <a:r>
              <a:rPr lang="en-US" dirty="0" smtClean="0">
                <a:solidFill>
                  <a:srgbClr val="335C8A"/>
                </a:solidFill>
                <a:latin typeface="Arial"/>
                <a:cs typeface="Arial"/>
              </a:rPr>
              <a:t>	</a:t>
            </a:r>
            <a:r>
              <a:rPr dirty="0" smtClean="0">
                <a:solidFill>
                  <a:srgbClr val="335C8A"/>
                </a:solidFill>
                <a:latin typeface="Arial"/>
                <a:cs typeface="Arial"/>
              </a:rPr>
              <a:t>and planting </a:t>
            </a:r>
            <a:r>
              <a:rPr dirty="0">
                <a:solidFill>
                  <a:srgbClr val="335C8A"/>
                </a:solidFill>
                <a:latin typeface="Arial"/>
                <a:cs typeface="Arial"/>
              </a:rPr>
              <a:t>of new forests </a:t>
            </a:r>
            <a:br>
              <a:rPr dirty="0">
                <a:solidFill>
                  <a:srgbClr val="335C8A"/>
                </a:solidFill>
                <a:latin typeface="Arial"/>
                <a:cs typeface="Arial"/>
              </a:rPr>
            </a:br>
            <a:r>
              <a:rPr dirty="0">
                <a:solidFill>
                  <a:srgbClr val="335C8A"/>
                </a:solidFill>
                <a:latin typeface="Arial"/>
                <a:cs typeface="Arial"/>
              </a:rPr>
              <a:t>•  Bio-energy with carbon capture and storage</a:t>
            </a:r>
          </a:p>
        </p:txBody>
      </p:sp>
      <p:sp>
        <p:nvSpPr>
          <p:cNvPr id="9" name="Shape 212"/>
          <p:cNvSpPr/>
          <p:nvPr/>
        </p:nvSpPr>
        <p:spPr>
          <a:xfrm>
            <a:off x="1856770" y="4842093"/>
            <a:ext cx="4790499" cy="441146"/>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200" b="1">
                <a:solidFill>
                  <a:srgbClr val="335C8A"/>
                </a:solidFill>
              </a:defRPr>
            </a:lvl1pPr>
          </a:lstStyle>
          <a:p>
            <a:pPr lvl="0">
              <a:defRPr sz="1800" b="0">
                <a:solidFill>
                  <a:srgbClr val="000000"/>
                </a:solidFill>
              </a:defRPr>
            </a:pPr>
            <a:r>
              <a:rPr sz="2200" b="1" dirty="0" smtClean="0">
                <a:solidFill>
                  <a:srgbClr val="335C8A"/>
                </a:solidFill>
                <a:latin typeface="Arial"/>
                <a:cs typeface="Arial"/>
              </a:rPr>
              <a:t>Lifestyl</a:t>
            </a:r>
            <a:r>
              <a:rPr lang="nl-NL" sz="2200" b="1" dirty="0" smtClean="0">
                <a:solidFill>
                  <a:srgbClr val="335C8A"/>
                </a:solidFill>
                <a:latin typeface="Arial"/>
                <a:cs typeface="Arial"/>
              </a:rPr>
              <a:t>e </a:t>
            </a:r>
            <a:r>
              <a:rPr lang="nl-NL" sz="2200" b="1" dirty="0" err="1" smtClean="0">
                <a:solidFill>
                  <a:srgbClr val="335C8A"/>
                </a:solidFill>
                <a:latin typeface="Arial"/>
                <a:cs typeface="Arial"/>
              </a:rPr>
              <a:t>and</a:t>
            </a:r>
            <a:r>
              <a:rPr lang="nl-NL" sz="2200" b="1" dirty="0" smtClean="0">
                <a:solidFill>
                  <a:srgbClr val="335C8A"/>
                </a:solidFill>
                <a:latin typeface="Arial"/>
                <a:cs typeface="Arial"/>
              </a:rPr>
              <a:t> </a:t>
            </a:r>
            <a:r>
              <a:rPr lang="nl-NL" sz="2200" b="1" dirty="0" err="1" smtClean="0">
                <a:solidFill>
                  <a:srgbClr val="335C8A"/>
                </a:solidFill>
                <a:latin typeface="Arial"/>
                <a:cs typeface="Arial"/>
              </a:rPr>
              <a:t>behavioural</a:t>
            </a:r>
            <a:r>
              <a:rPr lang="nl-NL" sz="2200" b="1" dirty="0" smtClean="0">
                <a:solidFill>
                  <a:srgbClr val="335C8A"/>
                </a:solidFill>
                <a:latin typeface="Arial"/>
                <a:cs typeface="Arial"/>
              </a:rPr>
              <a:t> </a:t>
            </a:r>
            <a:r>
              <a:rPr sz="2200" b="1" dirty="0" smtClean="0">
                <a:solidFill>
                  <a:srgbClr val="335C8A"/>
                </a:solidFill>
                <a:latin typeface="Arial"/>
                <a:cs typeface="Arial"/>
              </a:rPr>
              <a:t>changes</a:t>
            </a:r>
            <a:endParaRPr sz="2200" b="1" dirty="0">
              <a:solidFill>
                <a:srgbClr val="335C8A"/>
              </a:solidFill>
              <a:latin typeface="Arial"/>
              <a:cs typeface="Arial"/>
            </a:endParaRPr>
          </a:p>
        </p:txBody>
      </p:sp>
      <p:sp>
        <p:nvSpPr>
          <p:cNvPr id="10" name="Shape 213"/>
          <p:cNvSpPr/>
          <p:nvPr/>
        </p:nvSpPr>
        <p:spPr>
          <a:xfrm>
            <a:off x="836967" y="2198118"/>
            <a:ext cx="744959" cy="74495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35C8A"/>
          </a:solidFill>
          <a:ln w="12700">
            <a:miter lim="400000"/>
          </a:ln>
        </p:spPr>
        <p:txBody>
          <a:bodyPr lIns="0" tIns="0" rIns="0" bIns="0"/>
          <a:lstStyle/>
          <a:p>
            <a:pPr lvl="0"/>
            <a:endParaRPr/>
          </a:p>
        </p:txBody>
      </p:sp>
      <p:sp>
        <p:nvSpPr>
          <p:cNvPr id="11" name="Shape 214"/>
          <p:cNvSpPr/>
          <p:nvPr/>
        </p:nvSpPr>
        <p:spPr>
          <a:xfrm>
            <a:off x="836966" y="3232328"/>
            <a:ext cx="744960" cy="74495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35C8A"/>
          </a:solidFill>
          <a:ln w="12700">
            <a:miter lim="400000"/>
          </a:ln>
        </p:spPr>
        <p:txBody>
          <a:bodyPr lIns="0" tIns="0" rIns="0" bIns="0"/>
          <a:lstStyle/>
          <a:p>
            <a:pPr lvl="0"/>
            <a:endParaRPr/>
          </a:p>
        </p:txBody>
      </p:sp>
      <p:sp>
        <p:nvSpPr>
          <p:cNvPr id="12" name="Shape 215"/>
          <p:cNvSpPr/>
          <p:nvPr/>
        </p:nvSpPr>
        <p:spPr>
          <a:xfrm>
            <a:off x="836966" y="4681466"/>
            <a:ext cx="744960" cy="74495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35C8A"/>
          </a:solidFill>
          <a:ln w="12700">
            <a:miter lim="400000"/>
          </a:ln>
        </p:spPr>
        <p:txBody>
          <a:bodyPr lIns="0" tIns="0" rIns="0" bIns="0"/>
          <a:lstStyle/>
          <a:p>
            <a:pPr lvl="0"/>
            <a:endParaRPr/>
          </a:p>
        </p:txBody>
      </p:sp>
      <p:pic>
        <p:nvPicPr>
          <p:cNvPr id="13" name="pasted-image.pdf"/>
          <p:cNvPicPr/>
          <p:nvPr/>
        </p:nvPicPr>
        <p:blipFill>
          <a:blip r:embed="rId3" cstate="email">
            <a:extLst>
              <a:ext uri="{28A0092B-C50C-407E-A947-70E740481C1C}">
                <a14:useLocalDpi xmlns:a14="http://schemas.microsoft.com/office/drawing/2010/main"/>
              </a:ext>
            </a:extLst>
          </a:blip>
          <a:stretch>
            <a:fillRect/>
          </a:stretch>
        </p:blipFill>
        <p:spPr>
          <a:xfrm>
            <a:off x="960918" y="3355378"/>
            <a:ext cx="497056" cy="422660"/>
          </a:xfrm>
          <a:prstGeom prst="rect">
            <a:avLst/>
          </a:prstGeom>
          <a:ln w="12700">
            <a:miter lim="400000"/>
          </a:ln>
        </p:spPr>
      </p:pic>
      <p:pic>
        <p:nvPicPr>
          <p:cNvPr id="14" name="pasted-image.pdf"/>
          <p:cNvPicPr/>
          <p:nvPr/>
        </p:nvPicPr>
        <p:blipFill>
          <a:blip r:embed="rId4" cstate="email">
            <a:extLst>
              <a:ext uri="{28A0092B-C50C-407E-A947-70E740481C1C}">
                <a14:useLocalDpi xmlns:a14="http://schemas.microsoft.com/office/drawing/2010/main"/>
              </a:ext>
            </a:extLst>
          </a:blip>
          <a:stretch>
            <a:fillRect/>
          </a:stretch>
        </p:blipFill>
        <p:spPr>
          <a:xfrm>
            <a:off x="933409" y="2310882"/>
            <a:ext cx="553590" cy="634063"/>
          </a:xfrm>
          <a:prstGeom prst="rect">
            <a:avLst/>
          </a:prstGeom>
          <a:ln w="12700">
            <a:miter lim="400000"/>
          </a:ln>
        </p:spPr>
      </p:pic>
      <p:pic>
        <p:nvPicPr>
          <p:cNvPr id="15" name="pasted-image.pdf"/>
          <p:cNvPicPr/>
          <p:nvPr/>
        </p:nvPicPr>
        <p:blipFill>
          <a:blip r:embed="rId5" cstate="email">
            <a:extLst>
              <a:ext uri="{28A0092B-C50C-407E-A947-70E740481C1C}">
                <a14:useLocalDpi xmlns:a14="http://schemas.microsoft.com/office/drawing/2010/main"/>
              </a:ext>
            </a:extLst>
          </a:blip>
          <a:stretch>
            <a:fillRect/>
          </a:stretch>
        </p:blipFill>
        <p:spPr>
          <a:xfrm>
            <a:off x="1086714" y="1332680"/>
            <a:ext cx="245464" cy="420580"/>
          </a:xfrm>
          <a:prstGeom prst="rect">
            <a:avLst/>
          </a:prstGeom>
          <a:ln w="12700">
            <a:miter lim="400000"/>
          </a:ln>
        </p:spPr>
      </p:pic>
      <p:pic>
        <p:nvPicPr>
          <p:cNvPr id="16" name="pasted-image.pdf"/>
          <p:cNvPicPr/>
          <p:nvPr/>
        </p:nvPicPr>
        <p:blipFill>
          <a:blip r:embed="rId6" cstate="email">
            <a:extLst>
              <a:ext uri="{28A0092B-C50C-407E-A947-70E740481C1C}">
                <a14:useLocalDpi xmlns:a14="http://schemas.microsoft.com/office/drawing/2010/main"/>
              </a:ext>
            </a:extLst>
          </a:blip>
          <a:stretch>
            <a:fillRect/>
          </a:stretch>
        </p:blipFill>
        <p:spPr>
          <a:xfrm>
            <a:off x="895734" y="4808926"/>
            <a:ext cx="602025" cy="405550"/>
          </a:xfrm>
          <a:prstGeom prst="rect">
            <a:avLst/>
          </a:prstGeom>
          <a:ln w="12700">
            <a:miter lim="400000"/>
          </a:ln>
        </p:spPr>
      </p:pic>
      <p:sp>
        <p:nvSpPr>
          <p:cNvPr id="17" name="TextBox 16"/>
          <p:cNvSpPr txBox="1"/>
          <p:nvPr/>
        </p:nvSpPr>
        <p:spPr>
          <a:xfrm>
            <a:off x="4508500" y="5181600"/>
            <a:ext cx="4597400" cy="246221"/>
          </a:xfrm>
          <a:prstGeom prst="rect">
            <a:avLst/>
          </a:prstGeom>
          <a:noFill/>
        </p:spPr>
        <p:txBody>
          <a:bodyPr wrap="square" rtlCol="0">
            <a:spAutoFit/>
          </a:bodyPr>
          <a:lstStyle/>
          <a:p>
            <a:pPr algn="r"/>
            <a:r>
              <a:rPr lang="en-US" sz="1000" dirty="0" smtClean="0">
                <a:solidFill>
                  <a:schemeClr val="bg2">
                    <a:lumMod val="50000"/>
                  </a:schemeClr>
                </a:solidFill>
                <a:latin typeface="+mj-lt"/>
              </a:rPr>
              <a:t>AR5 WGIII SPM</a:t>
            </a:r>
            <a:endParaRPr lang="en-US" sz="1000" dirty="0">
              <a:solidFill>
                <a:schemeClr val="bg2">
                  <a:lumMod val="50000"/>
                </a:schemeClr>
              </a:solidFill>
              <a:latin typeface="+mj-lt"/>
            </a:endParaRPr>
          </a:p>
        </p:txBody>
      </p:sp>
    </p:spTree>
    <p:extLst>
      <p:ext uri="{BB962C8B-B14F-4D97-AF65-F5344CB8AC3E}">
        <p14:creationId xmlns:p14="http://schemas.microsoft.com/office/powerpoint/2010/main" val="2009034868"/>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27079"/>
            <a:ext cx="8229600" cy="868321"/>
          </a:xfrm>
        </p:spPr>
        <p:txBody>
          <a:bodyPr>
            <a:noAutofit/>
          </a:bodyPr>
          <a:lstStyle/>
          <a:p>
            <a:pPr algn="l"/>
            <a:r>
              <a:rPr lang="en-US" sz="2600" b="1" dirty="0"/>
              <a:t>This region of China just ran on renewable energy for an entire week</a:t>
            </a:r>
            <a:br>
              <a:rPr lang="en-US" sz="2600" b="1" dirty="0"/>
            </a:br>
            <a:endParaRPr lang="en-US" sz="2600" dirty="0"/>
          </a:p>
        </p:txBody>
      </p:sp>
      <p:pic>
        <p:nvPicPr>
          <p:cNvPr id="2050" name="Picture 2" descr="Workers walk among newly installed solar panels at a solar power plant in Zhouquan township of Tongxiang, Zhejiang province December 18, 2014. China has revised up the estimated size of its economy for 2013 by 3.4 percent to 58.8 trillion yuan ($9.5 trillion), the National Bureau of Statistics said on Friday, but said the revision will not affect economic growth this year. Picture taken December 18, 2014. REUTERS/Stringer (CHINA - Tags: BUSINESS POLITICS ENVIRONMENT ENERGY) CHINA OUT. NO COMMERCIAL OR EDITORIAL SALES IN CHINA - RTR4IM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8900" y="1295400"/>
            <a:ext cx="5186856" cy="22383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70000" y="3533776"/>
            <a:ext cx="6019800" cy="338554"/>
          </a:xfrm>
          <a:prstGeom prst="rect">
            <a:avLst/>
          </a:prstGeom>
          <a:noFill/>
        </p:spPr>
        <p:txBody>
          <a:bodyPr wrap="square" rtlCol="0">
            <a:spAutoFit/>
          </a:bodyPr>
          <a:lstStyle/>
          <a:p>
            <a:pPr>
              <a:tabLst>
                <a:tab pos="5143500" algn="r"/>
              </a:tabLst>
            </a:pPr>
            <a:r>
              <a:rPr lang="en-US" sz="800" dirty="0"/>
              <a:t>Nationwide, China hopes to produce 20% of its electricity from clean sources by 2030</a:t>
            </a:r>
            <a:r>
              <a:rPr lang="en-US" sz="800" dirty="0" smtClean="0"/>
              <a:t>. 	Image</a:t>
            </a:r>
            <a:r>
              <a:rPr lang="en-US" sz="800" dirty="0"/>
              <a:t>: REUTERS/Stringer</a:t>
            </a:r>
          </a:p>
          <a:p>
            <a:endParaRPr lang="en-US" sz="800" dirty="0"/>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427" t="50000" r="66016" b="24639"/>
          <a:stretch/>
        </p:blipFill>
        <p:spPr bwMode="auto">
          <a:xfrm>
            <a:off x="1320800" y="3810000"/>
            <a:ext cx="2882900" cy="1855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203700" y="3923129"/>
            <a:ext cx="4178300" cy="2246769"/>
          </a:xfrm>
          <a:prstGeom prst="rect">
            <a:avLst/>
          </a:prstGeom>
          <a:noFill/>
        </p:spPr>
        <p:txBody>
          <a:bodyPr wrap="square" rtlCol="0">
            <a:spAutoFit/>
          </a:bodyPr>
          <a:lstStyle/>
          <a:p>
            <a:r>
              <a:rPr lang="en-US" sz="1400" dirty="0"/>
              <a:t>From </a:t>
            </a:r>
            <a:r>
              <a:rPr lang="en-US" sz="1400" dirty="0">
                <a:hlinkClick r:id="rId4"/>
              </a:rPr>
              <a:t>Pittsburgh</a:t>
            </a:r>
            <a:r>
              <a:rPr lang="en-US" sz="1400" dirty="0"/>
              <a:t> to </a:t>
            </a:r>
            <a:r>
              <a:rPr lang="en-US" sz="1400" dirty="0">
                <a:hlinkClick r:id="rId5"/>
              </a:rPr>
              <a:t>Frankfurt</a:t>
            </a:r>
            <a:r>
              <a:rPr lang="en-US" sz="1400" dirty="0"/>
              <a:t>, cities around the world are pledging to stop burning fossil fuels for electricity by 2050 or sooner</a:t>
            </a:r>
            <a:r>
              <a:rPr lang="en-US" sz="1400" dirty="0" smtClean="0"/>
              <a:t>.</a:t>
            </a:r>
          </a:p>
          <a:p>
            <a:endParaRPr lang="en-US" sz="1400" dirty="0"/>
          </a:p>
          <a:p>
            <a:r>
              <a:rPr lang="en-US" sz="1400" dirty="0"/>
              <a:t>But the Chinese province of Qinghai has already reached that goal, according to news outlet </a:t>
            </a:r>
            <a:r>
              <a:rPr lang="en-US" sz="1400" dirty="0">
                <a:hlinkClick r:id="rId6"/>
              </a:rPr>
              <a:t>Xinhua</a:t>
            </a:r>
            <a:r>
              <a:rPr lang="en-US" sz="1400" dirty="0"/>
              <a:t>. For seven days — from June 17 to 23 — the region ran on 100% renewable energy, including solar, wind, and hydropower.</a:t>
            </a:r>
          </a:p>
          <a:p>
            <a:endParaRPr lang="en-US" sz="1400" dirty="0"/>
          </a:p>
        </p:txBody>
      </p:sp>
      <p:sp>
        <p:nvSpPr>
          <p:cNvPr id="8" name="TextBox 7"/>
          <p:cNvSpPr txBox="1"/>
          <p:nvPr/>
        </p:nvSpPr>
        <p:spPr>
          <a:xfrm>
            <a:off x="5991354" y="6311104"/>
            <a:ext cx="1420582" cy="230832"/>
          </a:xfrm>
          <a:prstGeom prst="rect">
            <a:avLst/>
          </a:prstGeom>
          <a:noFill/>
        </p:spPr>
        <p:txBody>
          <a:bodyPr wrap="none" rtlCol="0">
            <a:spAutoFit/>
          </a:bodyPr>
          <a:lstStyle/>
          <a:p>
            <a:r>
              <a:rPr lang="en-US" sz="900" i="1" dirty="0" smtClean="0">
                <a:solidFill>
                  <a:schemeClr val="bg2">
                    <a:lumMod val="50000"/>
                  </a:schemeClr>
                </a:solidFill>
              </a:rPr>
              <a:t>Source: www.weforum.org</a:t>
            </a:r>
            <a:endParaRPr lang="en-US" sz="900" i="1" dirty="0">
              <a:solidFill>
                <a:schemeClr val="bg2">
                  <a:lumMod val="50000"/>
                </a:schemeClr>
              </a:solidFill>
            </a:endParaRPr>
          </a:p>
        </p:txBody>
      </p:sp>
    </p:spTree>
    <p:extLst>
      <p:ext uri="{BB962C8B-B14F-4D97-AF65-F5344CB8AC3E}">
        <p14:creationId xmlns:p14="http://schemas.microsoft.com/office/powerpoint/2010/main" val="1456674725"/>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40526"/>
            <a:ext cx="8229600" cy="510453"/>
          </a:xfrm>
        </p:spPr>
        <p:txBody>
          <a:bodyPr/>
          <a:lstStyle/>
          <a:p>
            <a:r>
              <a:rPr lang="en-US" sz="3000" dirty="0"/>
              <a:t>Carbon free Palo Alto</a:t>
            </a:r>
          </a:p>
        </p:txBody>
      </p:sp>
      <p:pic>
        <p:nvPicPr>
          <p:cNvPr id="3074" name="Picture 2" descr="357x255ShilohWind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1676400"/>
            <a:ext cx="2257425" cy="19907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olarsqua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975" y="1676400"/>
            <a:ext cx="2257425" cy="199072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forestsqua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7825" y="1676399"/>
            <a:ext cx="2257425" cy="19907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63600" y="3886200"/>
            <a:ext cx="6746875" cy="1600438"/>
          </a:xfrm>
          <a:prstGeom prst="rect">
            <a:avLst/>
          </a:prstGeom>
          <a:noFill/>
        </p:spPr>
        <p:txBody>
          <a:bodyPr wrap="square" rtlCol="0">
            <a:spAutoFit/>
          </a:bodyPr>
          <a:lstStyle/>
          <a:p>
            <a:r>
              <a:rPr lang="en-US" sz="1400" b="1" dirty="0"/>
              <a:t>Palo Alto now has 100% carbon neutral electricity and natural gas!</a:t>
            </a:r>
            <a:br>
              <a:rPr lang="en-US" sz="1400" b="1" dirty="0"/>
            </a:br>
            <a:r>
              <a:rPr lang="en-US" sz="1400" dirty="0"/>
              <a:t/>
            </a:r>
            <a:br>
              <a:rPr lang="en-US" sz="1400" dirty="0"/>
            </a:br>
            <a:r>
              <a:rPr lang="en-US" sz="1400" dirty="0"/>
              <a:t>Since 2013, Palo Alto has provided 100% carbon neutral electricity and as of July 1, 2017 we will also provide 100% carbon neutral natural gas. Carbon neutral means no net emissions of greenhouse gases (GHGs) into the atmosphere. (Note: GHGs are emitted as part of the process of constructing energy generation facilities. When we refer to 100% carbon neutral, we are referring to the energy output from these generation facilities.)</a:t>
            </a:r>
          </a:p>
        </p:txBody>
      </p:sp>
      <p:sp>
        <p:nvSpPr>
          <p:cNvPr id="7" name="TextBox 6"/>
          <p:cNvSpPr txBox="1"/>
          <p:nvPr/>
        </p:nvSpPr>
        <p:spPr>
          <a:xfrm>
            <a:off x="5991354" y="6311104"/>
            <a:ext cx="1648208" cy="230832"/>
          </a:xfrm>
          <a:prstGeom prst="rect">
            <a:avLst/>
          </a:prstGeom>
          <a:noFill/>
        </p:spPr>
        <p:txBody>
          <a:bodyPr wrap="none" rtlCol="0">
            <a:spAutoFit/>
          </a:bodyPr>
          <a:lstStyle/>
          <a:p>
            <a:r>
              <a:rPr lang="en-US" sz="900" i="1" dirty="0" smtClean="0">
                <a:solidFill>
                  <a:schemeClr val="bg2">
                    <a:lumMod val="50000"/>
                  </a:schemeClr>
                </a:solidFill>
              </a:rPr>
              <a:t>Source: www.cityofpaloalto.org</a:t>
            </a:r>
            <a:endParaRPr lang="en-US" sz="900" i="1" dirty="0">
              <a:solidFill>
                <a:schemeClr val="bg2">
                  <a:lumMod val="50000"/>
                </a:schemeClr>
              </a:solidFill>
            </a:endParaRPr>
          </a:p>
        </p:txBody>
      </p:sp>
    </p:spTree>
    <p:extLst>
      <p:ext uri="{BB962C8B-B14F-4D97-AF65-F5344CB8AC3E}">
        <p14:creationId xmlns:p14="http://schemas.microsoft.com/office/powerpoint/2010/main" val="1410931193"/>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489" y="427079"/>
            <a:ext cx="8229600" cy="510453"/>
          </a:xfrm>
        </p:spPr>
        <p:txBody>
          <a:bodyPr/>
          <a:lstStyle/>
          <a:p>
            <a:r>
              <a:rPr lang="en-US" sz="2800" dirty="0" err="1" smtClean="0"/>
              <a:t>Levelized</a:t>
            </a:r>
            <a:r>
              <a:rPr lang="en-US" sz="2800" dirty="0" smtClean="0"/>
              <a:t> cost of energy based on realized load factors</a:t>
            </a:r>
            <a:r>
              <a:rPr lang="en-US" dirty="0" smtClean="0"/>
              <a:t> </a:t>
            </a:r>
            <a:endParaRPr lang="en-US" dirty="0"/>
          </a:p>
        </p:txBody>
      </p:sp>
      <p:pic>
        <p:nvPicPr>
          <p:cNvPr id="3" name="Picture 2" descr="https://assets.bwbx.io/images/users/iqjWHBFdfxIU/if58TYElnSHg/v0/-1x-1.png"/>
          <p:cNvPicPr>
            <a:picLocks noChangeAspect="1" noChangeArrowheads="1"/>
          </p:cNvPicPr>
          <p:nvPr/>
        </p:nvPicPr>
        <p:blipFill rotWithShape="1">
          <a:blip r:embed="rId2">
            <a:extLst>
              <a:ext uri="{28A0092B-C50C-407E-A947-70E740481C1C}">
                <a14:useLocalDpi xmlns:a14="http://schemas.microsoft.com/office/drawing/2010/main" val="0"/>
              </a:ext>
            </a:extLst>
          </a:blip>
          <a:srcRect t="-1" b="5444"/>
          <a:stretch/>
        </p:blipFill>
        <p:spPr bwMode="auto">
          <a:xfrm>
            <a:off x="929034" y="1525824"/>
            <a:ext cx="7234797" cy="465182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422121" y="6177653"/>
            <a:ext cx="1988453" cy="230832"/>
          </a:xfrm>
          <a:prstGeom prst="rect">
            <a:avLst/>
          </a:prstGeom>
          <a:noFill/>
        </p:spPr>
        <p:txBody>
          <a:bodyPr wrap="square" rtlCol="0">
            <a:spAutoFit/>
          </a:bodyPr>
          <a:lstStyle/>
          <a:p>
            <a:r>
              <a:rPr lang="en-US" sz="900" i="1" dirty="0" smtClean="0">
                <a:solidFill>
                  <a:schemeClr val="bg2">
                    <a:lumMod val="50000"/>
                  </a:schemeClr>
                </a:solidFill>
              </a:rPr>
              <a:t>Source</a:t>
            </a:r>
            <a:r>
              <a:rPr lang="en-US" sz="900" i="1" dirty="0">
                <a:solidFill>
                  <a:schemeClr val="bg2">
                    <a:lumMod val="50000"/>
                  </a:schemeClr>
                </a:solidFill>
              </a:rPr>
              <a:t>: https://bloom.bg/2rl3pvQ</a:t>
            </a:r>
          </a:p>
        </p:txBody>
      </p:sp>
    </p:spTree>
    <p:extLst>
      <p:ext uri="{BB962C8B-B14F-4D97-AF65-F5344CB8AC3E}">
        <p14:creationId xmlns:p14="http://schemas.microsoft.com/office/powerpoint/2010/main" val="217618244"/>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lvl="0"/>
            <a:r>
              <a:rPr lang="en-US" sz="2200" dirty="0">
                <a:solidFill>
                  <a:srgbClr val="FFFFFF"/>
                </a:solidFill>
                <a:latin typeface="Arial"/>
                <a:cs typeface="Arial"/>
              </a:rPr>
              <a:t>Schematic framework of anthropogenic climate change drivers, impacts and responses</a:t>
            </a:r>
            <a:endParaRPr lang="en-US" sz="2200" dirty="0">
              <a:latin typeface="Arial"/>
              <a:cs typeface="Arial"/>
            </a:endParaRPr>
          </a:p>
        </p:txBody>
      </p:sp>
      <p:sp>
        <p:nvSpPr>
          <p:cNvPr id="5" name="TextBox 4"/>
          <p:cNvSpPr txBox="1"/>
          <p:nvPr/>
        </p:nvSpPr>
        <p:spPr>
          <a:xfrm>
            <a:off x="4330700" y="6562939"/>
            <a:ext cx="4597400" cy="246221"/>
          </a:xfrm>
          <a:prstGeom prst="rect">
            <a:avLst/>
          </a:prstGeom>
          <a:noFill/>
        </p:spPr>
        <p:txBody>
          <a:bodyPr wrap="square" rtlCol="0">
            <a:spAutoFit/>
          </a:bodyPr>
          <a:lstStyle/>
          <a:p>
            <a:pPr algn="r"/>
            <a:r>
              <a:rPr lang="en-US" sz="1000" dirty="0" smtClean="0">
                <a:solidFill>
                  <a:schemeClr val="bg2">
                    <a:lumMod val="50000"/>
                  </a:schemeClr>
                </a:solidFill>
                <a:latin typeface="+mj-lt"/>
              </a:rPr>
              <a:t>IPCC AR4 SYR</a:t>
            </a:r>
            <a:endParaRPr lang="en-US" sz="1000" dirty="0">
              <a:solidFill>
                <a:schemeClr val="bg2">
                  <a:lumMod val="50000"/>
                </a:schemeClr>
              </a:solidFill>
              <a:latin typeface="+mj-lt"/>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115" t="20043" r="21767" b="17241"/>
          <a:stretch/>
        </p:blipFill>
        <p:spPr bwMode="auto">
          <a:xfrm>
            <a:off x="1312277" y="1119351"/>
            <a:ext cx="6318234" cy="5391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4553722"/>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Renewables Freshen Dong Energy</a:t>
            </a:r>
            <a:endParaRPr lang="en-US" sz="2800" dirty="0"/>
          </a:p>
        </p:txBody>
      </p:sp>
      <p:pic>
        <p:nvPicPr>
          <p:cNvPr id="3" name="Picture 2" descr="D:\pdrive\Common Folder for EVC Office\Presentations and speeches and articles\0514_001.jpg"/>
          <p:cNvPicPr/>
          <p:nvPr/>
        </p:nvPicPr>
        <p:blipFill rotWithShape="1">
          <a:blip r:embed="rId2">
            <a:extLst>
              <a:ext uri="{28A0092B-C50C-407E-A947-70E740481C1C}">
                <a14:useLocalDpi xmlns:a14="http://schemas.microsoft.com/office/drawing/2010/main" val="0"/>
              </a:ext>
            </a:extLst>
          </a:blip>
          <a:srcRect l="35750" t="11568" r="21229" b="59469"/>
          <a:stretch/>
        </p:blipFill>
        <p:spPr bwMode="auto">
          <a:xfrm>
            <a:off x="1104900" y="1371600"/>
            <a:ext cx="6553200" cy="41529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55637312"/>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199" y="388979"/>
            <a:ext cx="8229600" cy="510453"/>
          </a:xfrm>
        </p:spPr>
        <p:txBody>
          <a:bodyPr/>
          <a:lstStyle/>
          <a:p>
            <a:r>
              <a:rPr lang="en-US" sz="3000" dirty="0" smtClean="0">
                <a:latin typeface="Arial"/>
                <a:cs typeface="Arial"/>
              </a:rPr>
              <a:t>Ambitious Mitigation Is Affordable</a:t>
            </a:r>
            <a:endParaRPr lang="en-US" sz="3000" dirty="0">
              <a:latin typeface="Arial"/>
              <a:cs typeface="Arial"/>
            </a:endParaRPr>
          </a:p>
        </p:txBody>
      </p:sp>
      <p:sp>
        <p:nvSpPr>
          <p:cNvPr id="5" name="Content Placeholder 4"/>
          <p:cNvSpPr txBox="1">
            <a:spLocks/>
          </p:cNvSpPr>
          <p:nvPr/>
        </p:nvSpPr>
        <p:spPr bwMode="auto">
          <a:xfrm>
            <a:off x="241300" y="800100"/>
            <a:ext cx="8521700"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a:bodyPr>
          <a:lstStyle>
            <a:lvl1pPr marL="0" indent="0" algn="l" defTabSz="457200" rtl="0" eaLnBrk="1" fontAlgn="base" hangingPunct="1">
              <a:spcBef>
                <a:spcPct val="20000"/>
              </a:spcBef>
              <a:spcAft>
                <a:spcPct val="0"/>
              </a:spcAft>
              <a:buSzPct val="100000"/>
              <a:buFont typeface="Arial"/>
              <a:buNone/>
              <a:defRPr lang="nl-BE" sz="3200" kern="1200" dirty="0">
                <a:solidFill>
                  <a:srgbClr val="4577CE"/>
                </a:solidFill>
                <a:latin typeface="+mn-lt"/>
                <a:ea typeface="ＭＳ Ｐゴシック" charset="0"/>
                <a:cs typeface="Calibri"/>
              </a:defRPr>
            </a:lvl1pPr>
            <a:lvl2pPr marL="813600" indent="-428400" algn="l" defTabSz="457200" rtl="0" eaLnBrk="1" fontAlgn="base" hangingPunct="1">
              <a:spcBef>
                <a:spcPct val="20000"/>
              </a:spcBef>
              <a:spcAft>
                <a:spcPct val="0"/>
              </a:spcAft>
              <a:buSzPct val="80000"/>
              <a:buFont typeface="Lucida Grande"/>
              <a:buChar char="➜"/>
              <a:defRPr lang="nl-BE" sz="2800" kern="1200" dirty="0">
                <a:solidFill>
                  <a:srgbClr val="505050"/>
                </a:solidFill>
                <a:latin typeface="+mn-lt"/>
                <a:ea typeface="ＭＳ Ｐゴシック" charset="0"/>
                <a:cs typeface="Calibri"/>
              </a:defRPr>
            </a:lvl2pPr>
            <a:lvl3pPr marL="1143000" indent="-228600" algn="l" defTabSz="457200" rtl="0" eaLnBrk="1" fontAlgn="base" hangingPunct="1">
              <a:spcBef>
                <a:spcPct val="20000"/>
              </a:spcBef>
              <a:spcAft>
                <a:spcPct val="0"/>
              </a:spcAft>
              <a:buFont typeface="Arial" charset="0"/>
              <a:buChar char="•"/>
              <a:defRPr lang="nl-BE" sz="2400" kern="1200" dirty="0">
                <a:solidFill>
                  <a:srgbClr val="505050"/>
                </a:solidFill>
                <a:latin typeface="+mn-lt"/>
                <a:ea typeface="ＭＳ Ｐゴシック" charset="0"/>
                <a:cs typeface="Calibri"/>
              </a:defRPr>
            </a:lvl3pPr>
            <a:lvl4pPr marL="1600200" indent="-228600" algn="l" defTabSz="457200" rtl="0" eaLnBrk="1" fontAlgn="base" hangingPunct="1">
              <a:spcBef>
                <a:spcPct val="20000"/>
              </a:spcBef>
              <a:spcAft>
                <a:spcPct val="0"/>
              </a:spcAft>
              <a:buSzPct val="70000"/>
              <a:buFont typeface="Arial"/>
              <a:buChar char="♦"/>
              <a:defRPr lang="nl-BE" sz="2000" kern="1200" dirty="0">
                <a:solidFill>
                  <a:srgbClr val="505050"/>
                </a:solidFill>
                <a:latin typeface="+mn-lt"/>
                <a:ea typeface="ＭＳ Ｐゴシック" charset="0"/>
                <a:cs typeface="Calibri"/>
              </a:defRPr>
            </a:lvl4pPr>
            <a:lvl5pPr marL="2057400" indent="-228600" algn="l" defTabSz="457200" rtl="0" eaLnBrk="1" fontAlgn="base" hangingPunct="1">
              <a:spcBef>
                <a:spcPct val="20000"/>
              </a:spcBef>
              <a:spcAft>
                <a:spcPct val="0"/>
              </a:spcAft>
              <a:buFont typeface="Arial" charset="0"/>
              <a:buChar char="»"/>
              <a:defRPr lang="fr-FR" sz="2000" kern="1200" dirty="0">
                <a:solidFill>
                  <a:srgbClr val="505050"/>
                </a:solidFill>
                <a:latin typeface="+mn-lt"/>
                <a:ea typeface="ＭＳ Ｐゴシック" charset="0"/>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85200" lvl="1" indent="0">
              <a:buNone/>
            </a:pPr>
            <a:endParaRPr lang="en-US" dirty="0" smtClean="0">
              <a:latin typeface="Arial"/>
              <a:cs typeface="Arial"/>
            </a:endParaRPr>
          </a:p>
          <a:p>
            <a:pPr lvl="1">
              <a:lnSpc>
                <a:spcPct val="150000"/>
              </a:lnSpc>
              <a:buFont typeface="Wingdings" pitchFamily="2" charset="2"/>
              <a:buChar char="§"/>
            </a:pPr>
            <a:r>
              <a:rPr lang="en-US" sz="2000" dirty="0">
                <a:solidFill>
                  <a:srgbClr val="002060"/>
                </a:solidFill>
                <a:latin typeface="Georgia" pitchFamily="18" charset="0"/>
                <a:cs typeface="ＭＳ Ｐゴシック" charset="0"/>
                <a:sym typeface="Arial Bold"/>
              </a:rPr>
              <a:t>Economic growth reduced by ~ 0.06% </a:t>
            </a:r>
          </a:p>
          <a:p>
            <a:pPr marL="857250" lvl="1" indent="0">
              <a:lnSpc>
                <a:spcPct val="150000"/>
              </a:lnSpc>
              <a:buNone/>
            </a:pPr>
            <a:r>
              <a:rPr lang="en-US" sz="2000" dirty="0" smtClean="0">
                <a:solidFill>
                  <a:srgbClr val="002060"/>
                </a:solidFill>
                <a:latin typeface="Georgia" pitchFamily="18" charset="0"/>
                <a:cs typeface="ＭＳ Ｐゴシック" charset="0"/>
                <a:sym typeface="Arial Bold"/>
              </a:rPr>
              <a:t>(</a:t>
            </a:r>
            <a:r>
              <a:rPr lang="en-US" sz="2000" dirty="0">
                <a:solidFill>
                  <a:srgbClr val="002060"/>
                </a:solidFill>
                <a:latin typeface="Georgia" pitchFamily="18" charset="0"/>
                <a:cs typeface="ＭＳ Ｐゴシック" charset="0"/>
                <a:sym typeface="Arial Bold"/>
              </a:rPr>
              <a:t>BAU growth 1.6 - 3%) </a:t>
            </a:r>
          </a:p>
          <a:p>
            <a:pPr lvl="1">
              <a:lnSpc>
                <a:spcPct val="150000"/>
              </a:lnSpc>
              <a:buFont typeface="Wingdings" pitchFamily="2" charset="2"/>
              <a:buChar char="§"/>
            </a:pPr>
            <a:r>
              <a:rPr lang="en-US" sz="2000" dirty="0">
                <a:solidFill>
                  <a:srgbClr val="002060"/>
                </a:solidFill>
                <a:latin typeface="Georgia" pitchFamily="18" charset="0"/>
                <a:cs typeface="ＭＳ Ｐゴシック" charset="0"/>
                <a:sym typeface="Arial Bold"/>
              </a:rPr>
              <a:t>This translates into delayed and not forgone growth</a:t>
            </a:r>
          </a:p>
          <a:p>
            <a:pPr lvl="1">
              <a:lnSpc>
                <a:spcPct val="150000"/>
              </a:lnSpc>
              <a:buFont typeface="Wingdings" pitchFamily="2" charset="2"/>
              <a:buChar char="§"/>
            </a:pPr>
            <a:r>
              <a:rPr lang="en-US" sz="2000" dirty="0">
                <a:solidFill>
                  <a:srgbClr val="002060"/>
                </a:solidFill>
                <a:latin typeface="Georgia" pitchFamily="18" charset="0"/>
                <a:cs typeface="ＭＳ Ｐゴシック" charset="0"/>
              </a:rPr>
              <a:t>Estimated cost does not account for the benefits of reduced climate change</a:t>
            </a:r>
          </a:p>
          <a:p>
            <a:pPr lvl="1">
              <a:lnSpc>
                <a:spcPct val="150000"/>
              </a:lnSpc>
              <a:buFont typeface="Wingdings" pitchFamily="2" charset="2"/>
              <a:buChar char="§"/>
            </a:pPr>
            <a:r>
              <a:rPr lang="en-US" sz="2000" dirty="0">
                <a:solidFill>
                  <a:srgbClr val="002060"/>
                </a:solidFill>
                <a:latin typeface="Georgia" pitchFamily="18" charset="0"/>
                <a:cs typeface="ＭＳ Ｐゴシック" charset="0"/>
              </a:rPr>
              <a:t>Unmitigated climate change would create increasing risks to economic growth</a:t>
            </a:r>
          </a:p>
        </p:txBody>
      </p:sp>
      <p:sp>
        <p:nvSpPr>
          <p:cNvPr id="6" name="TextBox 5"/>
          <p:cNvSpPr txBox="1"/>
          <p:nvPr/>
        </p:nvSpPr>
        <p:spPr>
          <a:xfrm>
            <a:off x="4508500" y="5181600"/>
            <a:ext cx="4597400" cy="246221"/>
          </a:xfrm>
          <a:prstGeom prst="rect">
            <a:avLst/>
          </a:prstGeom>
          <a:noFill/>
        </p:spPr>
        <p:txBody>
          <a:bodyPr wrap="square" rtlCol="0">
            <a:spAutoFit/>
          </a:bodyPr>
          <a:lstStyle/>
          <a:p>
            <a:pPr algn="r"/>
            <a:r>
              <a:rPr lang="en-US" sz="1000" dirty="0" smtClean="0">
                <a:solidFill>
                  <a:schemeClr val="bg2">
                    <a:lumMod val="50000"/>
                  </a:schemeClr>
                </a:solidFill>
                <a:latin typeface="+mj-lt"/>
              </a:rPr>
              <a:t>AR5 WGI SPM, AR5 WGII SPM</a:t>
            </a:r>
            <a:endParaRPr lang="en-US" sz="1000" dirty="0">
              <a:solidFill>
                <a:schemeClr val="bg2">
                  <a:lumMod val="50000"/>
                </a:schemeClr>
              </a:solidFill>
              <a:latin typeface="+mj-lt"/>
            </a:endParaRPr>
          </a:p>
        </p:txBody>
      </p:sp>
    </p:spTree>
    <p:extLst>
      <p:ext uri="{BB962C8B-B14F-4D97-AF65-F5344CB8AC3E}">
        <p14:creationId xmlns:p14="http://schemas.microsoft.com/office/powerpoint/2010/main" val="1790283002"/>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699" y="427079"/>
            <a:ext cx="8229600" cy="510453"/>
          </a:xfrm>
        </p:spPr>
        <p:txBody>
          <a:bodyPr/>
          <a:lstStyle/>
          <a:p>
            <a:r>
              <a:rPr lang="en-US" sz="2400" dirty="0">
                <a:solidFill>
                  <a:srgbClr val="FFFFFF"/>
                </a:solidFill>
                <a:latin typeface="Arial"/>
                <a:cs typeface="Arial"/>
              </a:rPr>
              <a:t>The Choices We Make Will Create Different Outcomes</a:t>
            </a:r>
            <a:endParaRPr lang="en-US" sz="2400" dirty="0">
              <a:latin typeface="Arial"/>
              <a:cs typeface="Arial"/>
            </a:endParaRPr>
          </a:p>
        </p:txBody>
      </p:sp>
      <p:pic>
        <p:nvPicPr>
          <p:cNvPr id="3" name="image14.png"/>
          <p:cNvPicPr/>
          <p:nvPr/>
        </p:nvPicPr>
        <p:blipFill>
          <a:blip r:embed="rId3" cstate="email">
            <a:extLst>
              <a:ext uri="{28A0092B-C50C-407E-A947-70E740481C1C}">
                <a14:useLocalDpi xmlns:a14="http://schemas.microsoft.com/office/drawing/2010/main"/>
              </a:ext>
            </a:extLst>
          </a:blip>
          <a:srcRect/>
          <a:stretch>
            <a:fillRect/>
          </a:stretch>
        </p:blipFill>
        <p:spPr>
          <a:xfrm>
            <a:off x="558006" y="2209520"/>
            <a:ext cx="8027987" cy="2617293"/>
          </a:xfrm>
          <a:prstGeom prst="rect">
            <a:avLst/>
          </a:prstGeom>
          <a:ln w="12700">
            <a:miter lim="400000"/>
          </a:ln>
        </p:spPr>
      </p:pic>
      <p:sp>
        <p:nvSpPr>
          <p:cNvPr id="4" name="Shape 258"/>
          <p:cNvSpPr/>
          <p:nvPr/>
        </p:nvSpPr>
        <p:spPr>
          <a:xfrm>
            <a:off x="1534765" y="1392369"/>
            <a:ext cx="2120325" cy="624841"/>
          </a:xfrm>
          <a:prstGeom prst="roundRect">
            <a:avLst>
              <a:gd name="adj" fmla="val 14228"/>
            </a:avLst>
          </a:prstGeom>
          <a:solidFill>
            <a:srgbClr val="7096C1"/>
          </a:solidFill>
          <a:ln w="12700">
            <a:miter lim="400000"/>
          </a:ln>
        </p:spPr>
        <p:txBody>
          <a:bodyPr lIns="0" tIns="0" rIns="0" bIns="0"/>
          <a:lstStyle/>
          <a:p>
            <a:pPr lvl="0"/>
            <a:endParaRPr/>
          </a:p>
        </p:txBody>
      </p:sp>
      <p:sp>
        <p:nvSpPr>
          <p:cNvPr id="5" name="Shape 259"/>
          <p:cNvSpPr/>
          <p:nvPr/>
        </p:nvSpPr>
        <p:spPr>
          <a:xfrm>
            <a:off x="1693912" y="1397903"/>
            <a:ext cx="1875106" cy="757968"/>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lvl1pPr algn="ctr">
              <a:spcBef>
                <a:spcPts val="4200"/>
              </a:spcBef>
              <a:defRPr sz="1700">
                <a:solidFill>
                  <a:srgbClr val="FFFFFF"/>
                </a:solidFill>
                <a:latin typeface="Arial Bold"/>
                <a:ea typeface="Arial Bold"/>
                <a:cs typeface="Arial Bold"/>
                <a:sym typeface="Arial Bold"/>
              </a:defRPr>
            </a:lvl1pPr>
          </a:lstStyle>
          <a:p>
            <a:pPr lvl="0">
              <a:defRPr sz="1800">
                <a:solidFill>
                  <a:srgbClr val="000000"/>
                </a:solidFill>
              </a:defRPr>
            </a:pPr>
            <a:r>
              <a:rPr sz="1700" dirty="0">
                <a:solidFill>
                  <a:srgbClr val="FFFFFF"/>
                </a:solidFill>
              </a:rPr>
              <a:t>With substantial mitigation</a:t>
            </a:r>
          </a:p>
        </p:txBody>
      </p:sp>
      <p:sp>
        <p:nvSpPr>
          <p:cNvPr id="6" name="Shape 260"/>
          <p:cNvSpPr/>
          <p:nvPr/>
        </p:nvSpPr>
        <p:spPr>
          <a:xfrm>
            <a:off x="5471765" y="1399239"/>
            <a:ext cx="2120325" cy="624841"/>
          </a:xfrm>
          <a:prstGeom prst="roundRect">
            <a:avLst>
              <a:gd name="adj" fmla="val 14228"/>
            </a:avLst>
          </a:prstGeom>
          <a:solidFill>
            <a:srgbClr val="7096C1"/>
          </a:solidFill>
          <a:ln w="12700">
            <a:miter lim="400000"/>
          </a:ln>
        </p:spPr>
        <p:txBody>
          <a:bodyPr lIns="0" tIns="0" rIns="0" bIns="0"/>
          <a:lstStyle/>
          <a:p>
            <a:endParaRPr/>
          </a:p>
        </p:txBody>
      </p:sp>
      <p:sp>
        <p:nvSpPr>
          <p:cNvPr id="7" name="Shape 261"/>
          <p:cNvSpPr/>
          <p:nvPr/>
        </p:nvSpPr>
        <p:spPr>
          <a:xfrm>
            <a:off x="5630912" y="1404772"/>
            <a:ext cx="1875106" cy="757969"/>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p>
            <a:pPr lvl="0" algn="ctr">
              <a:spcBef>
                <a:spcPts val="4200"/>
              </a:spcBef>
              <a:defRPr sz="1800"/>
            </a:pPr>
            <a:r>
              <a:rPr sz="1700" dirty="0" smtClean="0">
                <a:solidFill>
                  <a:srgbClr val="FFFFFF"/>
                </a:solidFill>
                <a:latin typeface="Arial Bold"/>
                <a:ea typeface="Arial Bold"/>
                <a:cs typeface="Arial Bold"/>
                <a:sym typeface="Arial Bold"/>
              </a:rPr>
              <a:t>Without</a:t>
            </a:r>
            <a:r>
              <a:rPr lang="nl-NL" sz="1700" dirty="0" smtClean="0">
                <a:solidFill>
                  <a:srgbClr val="FFFFFF"/>
                </a:solidFill>
                <a:latin typeface="Arial Bold"/>
                <a:ea typeface="Arial Bold"/>
                <a:cs typeface="Arial Bold"/>
                <a:sym typeface="Arial Bold"/>
              </a:rPr>
              <a:t> </a:t>
            </a:r>
            <a:r>
              <a:rPr lang="nl-NL" sz="1700" dirty="0" err="1" smtClean="0">
                <a:solidFill>
                  <a:srgbClr val="FFFFFF"/>
                </a:solidFill>
                <a:latin typeface="Arial Bold"/>
                <a:ea typeface="Arial Bold"/>
                <a:cs typeface="Arial Bold"/>
                <a:sym typeface="Arial Bold"/>
              </a:rPr>
              <a:t>additional</a:t>
            </a:r>
            <a:r>
              <a:rPr lang="nl-NL" sz="1700" dirty="0" smtClean="0">
                <a:solidFill>
                  <a:srgbClr val="FFFFFF"/>
                </a:solidFill>
                <a:latin typeface="Arial Bold"/>
                <a:ea typeface="Arial Bold"/>
                <a:cs typeface="Arial Bold"/>
                <a:sym typeface="Arial Bold"/>
              </a:rPr>
              <a:t> </a:t>
            </a:r>
            <a:r>
              <a:rPr sz="1700" dirty="0" smtClean="0">
                <a:solidFill>
                  <a:srgbClr val="FFFFFF"/>
                </a:solidFill>
                <a:latin typeface="Arial Bold"/>
                <a:ea typeface="Arial Bold"/>
                <a:cs typeface="Arial Bold"/>
                <a:sym typeface="Arial Bold"/>
              </a:rPr>
              <a:t>mitigation</a:t>
            </a:r>
            <a:endParaRPr sz="1700" dirty="0">
              <a:solidFill>
                <a:srgbClr val="FFFFFF"/>
              </a:solidFill>
              <a:latin typeface="Arial Bold"/>
              <a:ea typeface="Arial Bold"/>
              <a:cs typeface="Arial Bold"/>
              <a:sym typeface="Arial Bold"/>
            </a:endParaRPr>
          </a:p>
        </p:txBody>
      </p:sp>
      <p:sp>
        <p:nvSpPr>
          <p:cNvPr id="8" name="Shape 262"/>
          <p:cNvSpPr/>
          <p:nvPr/>
        </p:nvSpPr>
        <p:spPr>
          <a:xfrm>
            <a:off x="678829" y="5012351"/>
            <a:ext cx="7786342" cy="36830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900">
                <a:solidFill>
                  <a:srgbClr val="335C8A"/>
                </a:solidFill>
                <a:latin typeface="Arial Bold"/>
                <a:ea typeface="Arial Bold"/>
                <a:cs typeface="Arial Bold"/>
                <a:sym typeface="Arial Bold"/>
              </a:defRPr>
            </a:lvl1pPr>
          </a:lstStyle>
          <a:p>
            <a:pPr lvl="0">
              <a:defRPr sz="1800">
                <a:solidFill>
                  <a:srgbClr val="000000"/>
                </a:solidFill>
              </a:defRPr>
            </a:pPr>
            <a:r>
              <a:rPr sz="1900">
                <a:solidFill>
                  <a:srgbClr val="335C8A"/>
                </a:solidFill>
              </a:rPr>
              <a:t>Change in average surface temperature (1986–2005 to 2081–2100)</a:t>
            </a:r>
          </a:p>
        </p:txBody>
      </p:sp>
      <p:sp>
        <p:nvSpPr>
          <p:cNvPr id="10" name="TextBox 9"/>
          <p:cNvSpPr txBox="1"/>
          <p:nvPr/>
        </p:nvSpPr>
        <p:spPr>
          <a:xfrm>
            <a:off x="4521200" y="5283200"/>
            <a:ext cx="4597400" cy="246221"/>
          </a:xfrm>
          <a:prstGeom prst="rect">
            <a:avLst/>
          </a:prstGeom>
          <a:noFill/>
        </p:spPr>
        <p:txBody>
          <a:bodyPr wrap="square" rtlCol="0">
            <a:spAutoFit/>
          </a:bodyPr>
          <a:lstStyle/>
          <a:p>
            <a:pPr algn="r"/>
            <a:r>
              <a:rPr lang="en-US" sz="1000" dirty="0" smtClean="0">
                <a:solidFill>
                  <a:schemeClr val="bg2">
                    <a:lumMod val="50000"/>
                  </a:schemeClr>
                </a:solidFill>
                <a:latin typeface="+mj-lt"/>
              </a:rPr>
              <a:t>AR5 WGI SPM</a:t>
            </a:r>
            <a:endParaRPr lang="en-US" sz="1000" dirty="0">
              <a:solidFill>
                <a:schemeClr val="bg2">
                  <a:lumMod val="50000"/>
                </a:schemeClr>
              </a:solidFill>
              <a:latin typeface="+mj-lt"/>
            </a:endParaRPr>
          </a:p>
        </p:txBody>
      </p:sp>
    </p:spTree>
    <p:extLst>
      <p:ext uri="{BB962C8B-B14F-4D97-AF65-F5344CB8AC3E}">
        <p14:creationId xmlns:p14="http://schemas.microsoft.com/office/powerpoint/2010/main" val="1173716668"/>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3000"/>
              </a:lnSpc>
            </a:pPr>
            <a:r>
              <a:rPr lang="en-US" sz="3000" dirty="0" smtClean="0">
                <a:latin typeface="+mj-lt"/>
              </a:rPr>
              <a:t>Knowledge and innovation</a:t>
            </a:r>
            <a:endParaRPr lang="en-US" sz="3000" dirty="0">
              <a:latin typeface="+mj-lt"/>
            </a:endParaRPr>
          </a:p>
        </p:txBody>
      </p:sp>
      <p:sp>
        <p:nvSpPr>
          <p:cNvPr id="4" name="TextBox 3"/>
          <p:cNvSpPr txBox="1"/>
          <p:nvPr/>
        </p:nvSpPr>
        <p:spPr>
          <a:xfrm>
            <a:off x="457199" y="1422401"/>
            <a:ext cx="8077202" cy="3785652"/>
          </a:xfrm>
          <a:prstGeom prst="rect">
            <a:avLst/>
          </a:prstGeom>
          <a:noFill/>
        </p:spPr>
        <p:txBody>
          <a:bodyPr wrap="square" rtlCol="0">
            <a:spAutoFit/>
          </a:bodyPr>
          <a:lstStyle/>
          <a:p>
            <a:pPr>
              <a:lnSpc>
                <a:spcPct val="200000"/>
              </a:lnSpc>
            </a:pPr>
            <a:r>
              <a:rPr lang="en-US" sz="2000" dirty="0" smtClean="0">
                <a:solidFill>
                  <a:srgbClr val="002060"/>
                </a:solidFill>
                <a:latin typeface="Georgia" pitchFamily="18" charset="0"/>
              </a:rPr>
              <a:t>Knowledge and climate change needs to drive innovation in</a:t>
            </a:r>
          </a:p>
          <a:p>
            <a:pPr marL="690563" indent="-406400">
              <a:lnSpc>
                <a:spcPct val="200000"/>
              </a:lnSpc>
              <a:buFont typeface="Wingdings" pitchFamily="2" charset="2"/>
              <a:buChar char="§"/>
            </a:pPr>
            <a:r>
              <a:rPr lang="en-US" sz="2000" dirty="0" smtClean="0">
                <a:solidFill>
                  <a:srgbClr val="002060"/>
                </a:solidFill>
                <a:latin typeface="Georgia" pitchFamily="18" charset="0"/>
              </a:rPr>
              <a:t>Policies including explicit consideration of externalities</a:t>
            </a:r>
          </a:p>
          <a:p>
            <a:pPr marL="690563" indent="-406400">
              <a:lnSpc>
                <a:spcPct val="200000"/>
              </a:lnSpc>
              <a:buFont typeface="Wingdings" pitchFamily="2" charset="2"/>
              <a:buChar char="§"/>
            </a:pPr>
            <a:r>
              <a:rPr lang="en-US" sz="2000" dirty="0" smtClean="0">
                <a:solidFill>
                  <a:srgbClr val="002060"/>
                </a:solidFill>
                <a:latin typeface="Georgia" pitchFamily="18" charset="0"/>
              </a:rPr>
              <a:t>Business practices</a:t>
            </a:r>
          </a:p>
          <a:p>
            <a:pPr marL="690563" indent="-406400">
              <a:lnSpc>
                <a:spcPct val="200000"/>
              </a:lnSpc>
              <a:buFont typeface="Wingdings" pitchFamily="2" charset="2"/>
              <a:buChar char="§"/>
            </a:pPr>
            <a:r>
              <a:rPr lang="en-US" sz="2000" dirty="0" smtClean="0">
                <a:solidFill>
                  <a:srgbClr val="002060"/>
                </a:solidFill>
                <a:latin typeface="Georgia" pitchFamily="18" charset="0"/>
              </a:rPr>
              <a:t>Consumer education</a:t>
            </a:r>
          </a:p>
          <a:p>
            <a:pPr marL="690563" indent="-406400">
              <a:lnSpc>
                <a:spcPct val="200000"/>
              </a:lnSpc>
              <a:buFont typeface="Wingdings" pitchFamily="2" charset="2"/>
              <a:buChar char="§"/>
            </a:pPr>
            <a:r>
              <a:rPr lang="en-US" sz="2000" dirty="0" smtClean="0">
                <a:solidFill>
                  <a:srgbClr val="002060"/>
                </a:solidFill>
                <a:latin typeface="Georgia" pitchFamily="18" charset="0"/>
              </a:rPr>
              <a:t>Lifestyle changes</a:t>
            </a:r>
          </a:p>
          <a:p>
            <a:pPr marL="690563" indent="-406400">
              <a:lnSpc>
                <a:spcPct val="200000"/>
              </a:lnSpc>
              <a:buFont typeface="Wingdings" pitchFamily="2" charset="2"/>
              <a:buChar char="§"/>
            </a:pPr>
            <a:r>
              <a:rPr lang="en-US" sz="2000" dirty="0" smtClean="0">
                <a:solidFill>
                  <a:srgbClr val="002060"/>
                </a:solidFill>
                <a:latin typeface="Georgia" pitchFamily="18" charset="0"/>
              </a:rPr>
              <a:t>Leadership by youth</a:t>
            </a:r>
            <a:endParaRPr lang="en-US" sz="2000" dirty="0">
              <a:solidFill>
                <a:srgbClr val="002060"/>
              </a:solidFill>
              <a:latin typeface="Georgia" pitchFamily="18" charset="0"/>
            </a:endParaRPr>
          </a:p>
        </p:txBody>
      </p:sp>
    </p:spTree>
    <p:extLst>
      <p:ext uri="{BB962C8B-B14F-4D97-AF65-F5344CB8AC3E}">
        <p14:creationId xmlns:p14="http://schemas.microsoft.com/office/powerpoint/2010/main" val="3078436759"/>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D:\Bharat Motwani\IPCC\Images\Templates\Gandhi _001 copy.jpg"/>
          <p:cNvPicPr>
            <a:picLocks noChangeAspect="1" noChangeArrowheads="1"/>
          </p:cNvPicPr>
          <p:nvPr/>
        </p:nvPicPr>
        <p:blipFill>
          <a:blip r:embed="rId2" cstate="email">
            <a:extLst>
              <a:ext uri="{BEBA8EAE-BF5A-486C-A8C5-ECC9F3942E4B}">
                <a14:imgProps xmlns:a14="http://schemas.microsoft.com/office/drawing/2010/main">
                  <a14:imgLayer r:embed="rId3">
                    <a14:imgEffect>
                      <a14:sharpenSoften amount="12000"/>
                    </a14:imgEffect>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0" y="2269"/>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4"/>
          <p:cNvSpPr txBox="1">
            <a:spLocks noChangeArrowheads="1"/>
          </p:cNvSpPr>
          <p:nvPr/>
        </p:nvSpPr>
        <p:spPr bwMode="auto">
          <a:xfrm>
            <a:off x="457200" y="1066800"/>
            <a:ext cx="64770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i="1" dirty="0">
                <a:solidFill>
                  <a:prstClr val="black">
                    <a:lumMod val="95000"/>
                    <a:lumOff val="5000"/>
                  </a:prstClr>
                </a:solidFill>
                <a:latin typeface="Papyrus" pitchFamily="66" charset="0"/>
              </a:rPr>
              <a:t>“</a:t>
            </a:r>
            <a:r>
              <a:rPr lang="en-US" sz="2400" i="1" dirty="0" smtClean="0">
                <a:solidFill>
                  <a:prstClr val="black">
                    <a:lumMod val="95000"/>
                    <a:lumOff val="5000"/>
                  </a:prstClr>
                </a:solidFill>
                <a:latin typeface="Papyrus" pitchFamily="66" charset="0"/>
              </a:rPr>
              <a:t>A </a:t>
            </a:r>
            <a:r>
              <a:rPr lang="en-US" sz="2400" i="1" dirty="0">
                <a:solidFill>
                  <a:prstClr val="black">
                    <a:lumMod val="95000"/>
                    <a:lumOff val="5000"/>
                  </a:prstClr>
                </a:solidFill>
                <a:latin typeface="Papyrus" pitchFamily="66" charset="0"/>
              </a:rPr>
              <a:t>technological society has </a:t>
            </a:r>
            <a:r>
              <a:rPr lang="en-US" sz="2400" i="1" dirty="0" smtClean="0">
                <a:solidFill>
                  <a:prstClr val="black">
                    <a:lumMod val="95000"/>
                    <a:lumOff val="5000"/>
                  </a:prstClr>
                </a:solidFill>
                <a:latin typeface="Papyrus" pitchFamily="66" charset="0"/>
              </a:rPr>
              <a:t>two choices</a:t>
            </a:r>
            <a:r>
              <a:rPr lang="en-US" sz="2400" i="1" dirty="0">
                <a:solidFill>
                  <a:prstClr val="black">
                    <a:lumMod val="95000"/>
                    <a:lumOff val="5000"/>
                  </a:prstClr>
                </a:solidFill>
                <a:latin typeface="Papyrus" pitchFamily="66" charset="0"/>
              </a:rPr>
              <a:t>. </a:t>
            </a:r>
            <a:endParaRPr lang="en-US" sz="2400" i="1" dirty="0" smtClean="0">
              <a:solidFill>
                <a:prstClr val="black">
                  <a:lumMod val="95000"/>
                  <a:lumOff val="5000"/>
                </a:prstClr>
              </a:solidFill>
              <a:latin typeface="Papyrus" pitchFamily="66" charset="0"/>
            </a:endParaRPr>
          </a:p>
          <a:p>
            <a:pPr eaLnBrk="1" hangingPunct="1"/>
            <a:endParaRPr lang="en-US" sz="2400" i="1" dirty="0" smtClean="0">
              <a:solidFill>
                <a:prstClr val="black">
                  <a:lumMod val="95000"/>
                  <a:lumOff val="5000"/>
                </a:prstClr>
              </a:solidFill>
              <a:latin typeface="Papyrus" pitchFamily="66" charset="0"/>
            </a:endParaRPr>
          </a:p>
          <a:p>
            <a:pPr eaLnBrk="1" hangingPunct="1"/>
            <a:r>
              <a:rPr lang="en-US" sz="2400" i="1" dirty="0" smtClean="0">
                <a:solidFill>
                  <a:prstClr val="black">
                    <a:lumMod val="95000"/>
                    <a:lumOff val="5000"/>
                  </a:prstClr>
                </a:solidFill>
                <a:latin typeface="Papyrus" pitchFamily="66" charset="0"/>
              </a:rPr>
              <a:t>First </a:t>
            </a:r>
            <a:r>
              <a:rPr lang="en-US" sz="2400" i="1" dirty="0">
                <a:solidFill>
                  <a:prstClr val="black">
                    <a:lumMod val="95000"/>
                    <a:lumOff val="5000"/>
                  </a:prstClr>
                </a:solidFill>
                <a:latin typeface="Papyrus" pitchFamily="66" charset="0"/>
              </a:rPr>
              <a:t>it can wait </a:t>
            </a:r>
            <a:r>
              <a:rPr lang="en-US" sz="2400" i="1" dirty="0" smtClean="0">
                <a:solidFill>
                  <a:prstClr val="black">
                    <a:lumMod val="95000"/>
                    <a:lumOff val="5000"/>
                  </a:prstClr>
                </a:solidFill>
                <a:latin typeface="Papyrus" pitchFamily="66" charset="0"/>
              </a:rPr>
              <a:t>until </a:t>
            </a:r>
            <a:r>
              <a:rPr lang="en-US" sz="2400" i="1" dirty="0">
                <a:solidFill>
                  <a:prstClr val="black">
                    <a:lumMod val="95000"/>
                    <a:lumOff val="5000"/>
                  </a:prstClr>
                </a:solidFill>
                <a:latin typeface="Papyrus" pitchFamily="66" charset="0"/>
              </a:rPr>
              <a:t>catastrophic </a:t>
            </a:r>
            <a:endParaRPr lang="en-US" sz="2400" i="1" dirty="0" smtClean="0">
              <a:solidFill>
                <a:prstClr val="black">
                  <a:lumMod val="95000"/>
                  <a:lumOff val="5000"/>
                </a:prstClr>
              </a:solidFill>
              <a:latin typeface="Papyrus" pitchFamily="66" charset="0"/>
            </a:endParaRPr>
          </a:p>
          <a:p>
            <a:pPr eaLnBrk="1" hangingPunct="1"/>
            <a:r>
              <a:rPr lang="en-US" sz="2400" i="1" dirty="0" smtClean="0">
                <a:solidFill>
                  <a:prstClr val="black">
                    <a:lumMod val="95000"/>
                    <a:lumOff val="5000"/>
                  </a:prstClr>
                </a:solidFill>
                <a:latin typeface="Papyrus" pitchFamily="66" charset="0"/>
              </a:rPr>
              <a:t>failures expose systemic </a:t>
            </a:r>
            <a:r>
              <a:rPr lang="en-US" sz="2400" i="1" dirty="0">
                <a:solidFill>
                  <a:prstClr val="black">
                    <a:lumMod val="95000"/>
                    <a:lumOff val="5000"/>
                  </a:prstClr>
                </a:solidFill>
                <a:latin typeface="Papyrus" pitchFamily="66" charset="0"/>
              </a:rPr>
              <a:t>deficiencies, </a:t>
            </a:r>
            <a:endParaRPr lang="en-US" sz="2400" i="1" dirty="0" smtClean="0">
              <a:solidFill>
                <a:prstClr val="black">
                  <a:lumMod val="95000"/>
                  <a:lumOff val="5000"/>
                </a:prstClr>
              </a:solidFill>
              <a:latin typeface="Papyrus" pitchFamily="66" charset="0"/>
            </a:endParaRPr>
          </a:p>
          <a:p>
            <a:pPr eaLnBrk="1" hangingPunct="1"/>
            <a:r>
              <a:rPr lang="en-US" sz="2400" i="1" dirty="0" smtClean="0">
                <a:solidFill>
                  <a:prstClr val="black">
                    <a:lumMod val="95000"/>
                    <a:lumOff val="5000"/>
                  </a:prstClr>
                </a:solidFill>
                <a:latin typeface="Papyrus" pitchFamily="66" charset="0"/>
              </a:rPr>
              <a:t>distortion </a:t>
            </a:r>
            <a:r>
              <a:rPr lang="en-US" sz="2400" i="1" dirty="0">
                <a:solidFill>
                  <a:prstClr val="black">
                    <a:lumMod val="95000"/>
                    <a:lumOff val="5000"/>
                  </a:prstClr>
                </a:solidFill>
                <a:latin typeface="Papyrus" pitchFamily="66" charset="0"/>
              </a:rPr>
              <a:t>and </a:t>
            </a:r>
            <a:r>
              <a:rPr lang="en-US" sz="2400" i="1" dirty="0" smtClean="0">
                <a:solidFill>
                  <a:prstClr val="black">
                    <a:lumMod val="95000"/>
                    <a:lumOff val="5000"/>
                  </a:prstClr>
                </a:solidFill>
                <a:latin typeface="Papyrus" pitchFamily="66" charset="0"/>
              </a:rPr>
              <a:t>self deceptions…</a:t>
            </a:r>
          </a:p>
          <a:p>
            <a:pPr eaLnBrk="1" hangingPunct="1"/>
            <a:endParaRPr lang="en-US" sz="2400" i="1" dirty="0">
              <a:solidFill>
                <a:prstClr val="black">
                  <a:lumMod val="95000"/>
                  <a:lumOff val="5000"/>
                </a:prstClr>
              </a:solidFill>
              <a:latin typeface="Papyrus" pitchFamily="66" charset="0"/>
            </a:endParaRPr>
          </a:p>
          <a:p>
            <a:pPr eaLnBrk="1" hangingPunct="1"/>
            <a:r>
              <a:rPr lang="en-US" sz="2400" i="1" dirty="0">
                <a:solidFill>
                  <a:prstClr val="black">
                    <a:lumMod val="95000"/>
                    <a:lumOff val="5000"/>
                  </a:prstClr>
                </a:solidFill>
                <a:latin typeface="Papyrus" pitchFamily="66" charset="0"/>
              </a:rPr>
              <a:t>Secondly, a culture can provide </a:t>
            </a:r>
            <a:endParaRPr lang="en-US" sz="2400" i="1" dirty="0" smtClean="0">
              <a:solidFill>
                <a:prstClr val="black">
                  <a:lumMod val="95000"/>
                  <a:lumOff val="5000"/>
                </a:prstClr>
              </a:solidFill>
              <a:latin typeface="Papyrus" pitchFamily="66" charset="0"/>
            </a:endParaRPr>
          </a:p>
          <a:p>
            <a:pPr eaLnBrk="1" hangingPunct="1"/>
            <a:r>
              <a:rPr lang="en-US" sz="2400" i="1" dirty="0" smtClean="0">
                <a:solidFill>
                  <a:prstClr val="black">
                    <a:lumMod val="95000"/>
                    <a:lumOff val="5000"/>
                  </a:prstClr>
                </a:solidFill>
                <a:latin typeface="Papyrus" pitchFamily="66" charset="0"/>
              </a:rPr>
              <a:t>social </a:t>
            </a:r>
            <a:r>
              <a:rPr lang="en-US" sz="2400" i="1" dirty="0">
                <a:solidFill>
                  <a:prstClr val="black">
                    <a:lumMod val="95000"/>
                    <a:lumOff val="5000"/>
                  </a:prstClr>
                </a:solidFill>
                <a:latin typeface="Papyrus" pitchFamily="66" charset="0"/>
              </a:rPr>
              <a:t>checks and balances </a:t>
            </a:r>
            <a:r>
              <a:rPr lang="en-US" sz="2400" i="1" dirty="0" smtClean="0">
                <a:solidFill>
                  <a:prstClr val="black">
                    <a:lumMod val="95000"/>
                    <a:lumOff val="5000"/>
                  </a:prstClr>
                </a:solidFill>
                <a:latin typeface="Papyrus" pitchFamily="66" charset="0"/>
              </a:rPr>
              <a:t>to </a:t>
            </a:r>
          </a:p>
          <a:p>
            <a:pPr eaLnBrk="1" hangingPunct="1"/>
            <a:r>
              <a:rPr lang="en-US" sz="2400" i="1" dirty="0" smtClean="0">
                <a:solidFill>
                  <a:prstClr val="black">
                    <a:lumMod val="95000"/>
                    <a:lumOff val="5000"/>
                  </a:prstClr>
                </a:solidFill>
                <a:latin typeface="Papyrus" pitchFamily="66" charset="0"/>
              </a:rPr>
              <a:t>correct  for </a:t>
            </a:r>
            <a:r>
              <a:rPr lang="en-US" sz="2400" i="1" dirty="0">
                <a:solidFill>
                  <a:prstClr val="black">
                    <a:lumMod val="95000"/>
                    <a:lumOff val="5000"/>
                  </a:prstClr>
                </a:solidFill>
                <a:latin typeface="Papyrus" pitchFamily="66" charset="0"/>
              </a:rPr>
              <a:t>systemic distortion </a:t>
            </a:r>
            <a:endParaRPr lang="en-US" sz="2400" i="1" dirty="0" smtClean="0">
              <a:solidFill>
                <a:prstClr val="black">
                  <a:lumMod val="95000"/>
                  <a:lumOff val="5000"/>
                </a:prstClr>
              </a:solidFill>
              <a:latin typeface="Papyrus" pitchFamily="66" charset="0"/>
            </a:endParaRPr>
          </a:p>
          <a:p>
            <a:pPr eaLnBrk="1" hangingPunct="1"/>
            <a:r>
              <a:rPr lang="en-US" sz="2400" i="1" dirty="0" smtClean="0">
                <a:solidFill>
                  <a:prstClr val="black">
                    <a:lumMod val="95000"/>
                    <a:lumOff val="5000"/>
                  </a:prstClr>
                </a:solidFill>
                <a:latin typeface="Papyrus" pitchFamily="66" charset="0"/>
              </a:rPr>
              <a:t>prior </a:t>
            </a:r>
            <a:r>
              <a:rPr lang="en-US" sz="2400" i="1" dirty="0">
                <a:solidFill>
                  <a:prstClr val="black">
                    <a:lumMod val="95000"/>
                    <a:lumOff val="5000"/>
                  </a:prstClr>
                </a:solidFill>
                <a:latin typeface="Papyrus" pitchFamily="66" charset="0"/>
              </a:rPr>
              <a:t>to catastrophic </a:t>
            </a:r>
            <a:r>
              <a:rPr lang="en-US" sz="2400" i="1" dirty="0" smtClean="0">
                <a:solidFill>
                  <a:prstClr val="black">
                    <a:lumMod val="95000"/>
                    <a:lumOff val="5000"/>
                  </a:prstClr>
                </a:solidFill>
                <a:latin typeface="Papyrus" pitchFamily="66" charset="0"/>
              </a:rPr>
              <a:t>failures”</a:t>
            </a:r>
          </a:p>
          <a:p>
            <a:pPr eaLnBrk="1" hangingPunct="1"/>
            <a:endParaRPr lang="en-US" sz="2400" i="1" dirty="0">
              <a:solidFill>
                <a:prstClr val="black">
                  <a:lumMod val="95000"/>
                  <a:lumOff val="5000"/>
                </a:prstClr>
              </a:solidFill>
              <a:latin typeface="Papyrus" pitchFamily="66" charset="0"/>
            </a:endParaRPr>
          </a:p>
          <a:p>
            <a:pPr eaLnBrk="1" hangingPunct="1"/>
            <a:r>
              <a:rPr lang="en-US" sz="2400" i="1" dirty="0" smtClean="0">
                <a:solidFill>
                  <a:prstClr val="black">
                    <a:lumMod val="95000"/>
                    <a:lumOff val="5000"/>
                  </a:prstClr>
                </a:solidFill>
                <a:latin typeface="Papyrus" pitchFamily="66" charset="0"/>
              </a:rPr>
              <a:t>                     - Mahatma Gandhi</a:t>
            </a:r>
            <a:endParaRPr lang="en-US" sz="2400" i="1" dirty="0">
              <a:solidFill>
                <a:prstClr val="black">
                  <a:lumMod val="95000"/>
                  <a:lumOff val="5000"/>
                </a:prstClr>
              </a:solidFill>
              <a:latin typeface="Papyrus" pitchFamily="66" charset="0"/>
            </a:endParaRPr>
          </a:p>
        </p:txBody>
      </p:sp>
    </p:spTree>
    <p:extLst>
      <p:ext uri="{BB962C8B-B14F-4D97-AF65-F5344CB8AC3E}">
        <p14:creationId xmlns:p14="http://schemas.microsoft.com/office/powerpoint/2010/main" val="3479520178"/>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latin typeface="+mj-lt"/>
              </a:rPr>
              <a:t>The evolution of scientific knowledge on climate change</a:t>
            </a:r>
            <a:endParaRPr lang="en-US" sz="3000" dirty="0">
              <a:latin typeface="+mj-lt"/>
            </a:endParaRPr>
          </a:p>
        </p:txBody>
      </p:sp>
      <p:sp>
        <p:nvSpPr>
          <p:cNvPr id="4" name="TextBox 3"/>
          <p:cNvSpPr txBox="1"/>
          <p:nvPr/>
        </p:nvSpPr>
        <p:spPr>
          <a:xfrm>
            <a:off x="457199" y="1422401"/>
            <a:ext cx="8077202" cy="3170099"/>
          </a:xfrm>
          <a:prstGeom prst="rect">
            <a:avLst/>
          </a:prstGeom>
          <a:noFill/>
        </p:spPr>
        <p:txBody>
          <a:bodyPr wrap="square" rtlCol="0">
            <a:spAutoFit/>
          </a:bodyPr>
          <a:lstStyle/>
          <a:p>
            <a:pPr marL="285750" indent="-285750">
              <a:lnSpc>
                <a:spcPct val="200000"/>
              </a:lnSpc>
              <a:buFont typeface="Wingdings" pitchFamily="2" charset="2"/>
              <a:buChar char="§"/>
            </a:pPr>
            <a:r>
              <a:rPr lang="en-US" sz="2000" dirty="0" err="1">
                <a:solidFill>
                  <a:srgbClr val="002060"/>
                </a:solidFill>
                <a:latin typeface="Georgia" pitchFamily="18" charset="0"/>
              </a:rPr>
              <a:t>Svante</a:t>
            </a:r>
            <a:r>
              <a:rPr lang="en-US" sz="2000" dirty="0">
                <a:solidFill>
                  <a:srgbClr val="002060"/>
                </a:solidFill>
                <a:latin typeface="Georgia" pitchFamily="18" charset="0"/>
              </a:rPr>
              <a:t> </a:t>
            </a:r>
            <a:r>
              <a:rPr lang="en-US" sz="2000" dirty="0" smtClean="0">
                <a:solidFill>
                  <a:srgbClr val="002060"/>
                </a:solidFill>
                <a:latin typeface="Georgia" pitchFamily="18" charset="0"/>
              </a:rPr>
              <a:t>Arrhenius</a:t>
            </a:r>
          </a:p>
          <a:p>
            <a:pPr marL="285750" indent="-285750">
              <a:lnSpc>
                <a:spcPct val="200000"/>
              </a:lnSpc>
              <a:buFont typeface="Wingdings" pitchFamily="2" charset="2"/>
              <a:buChar char="§"/>
            </a:pPr>
            <a:r>
              <a:rPr lang="en-US" sz="2000" dirty="0" smtClean="0">
                <a:solidFill>
                  <a:srgbClr val="002060"/>
                </a:solidFill>
                <a:latin typeface="Georgia" pitchFamily="18" charset="0"/>
              </a:rPr>
              <a:t>Subsequent work by other scientists </a:t>
            </a:r>
            <a:r>
              <a:rPr lang="en-US" sz="2000" dirty="0">
                <a:solidFill>
                  <a:srgbClr val="002060"/>
                </a:solidFill>
                <a:latin typeface="Georgia" pitchFamily="18" charset="0"/>
              </a:rPr>
              <a:t>including William </a:t>
            </a:r>
            <a:r>
              <a:rPr lang="en-US" sz="2000" dirty="0" smtClean="0">
                <a:solidFill>
                  <a:srgbClr val="002060"/>
                </a:solidFill>
                <a:latin typeface="Georgia" pitchFamily="18" charset="0"/>
              </a:rPr>
              <a:t>Herschel</a:t>
            </a:r>
            <a:r>
              <a:rPr lang="en-US" sz="2000" dirty="0">
                <a:solidFill>
                  <a:srgbClr val="002060"/>
                </a:solidFill>
                <a:latin typeface="Georgia" pitchFamily="18" charset="0"/>
              </a:rPr>
              <a:t>, Hans </a:t>
            </a:r>
            <a:r>
              <a:rPr lang="en-US" sz="2000" dirty="0" err="1" smtClean="0">
                <a:solidFill>
                  <a:srgbClr val="002060"/>
                </a:solidFill>
                <a:latin typeface="Georgia" pitchFamily="18" charset="0"/>
              </a:rPr>
              <a:t>Suess</a:t>
            </a:r>
            <a:r>
              <a:rPr lang="en-US" sz="2000" dirty="0">
                <a:solidFill>
                  <a:srgbClr val="002060"/>
                </a:solidFill>
                <a:latin typeface="Georgia" pitchFamily="18" charset="0"/>
              </a:rPr>
              <a:t>, Roger </a:t>
            </a:r>
            <a:r>
              <a:rPr lang="en-US" sz="2000" dirty="0" err="1" smtClean="0">
                <a:solidFill>
                  <a:srgbClr val="002060"/>
                </a:solidFill>
                <a:latin typeface="Georgia" pitchFamily="18" charset="0"/>
              </a:rPr>
              <a:t>Revelle</a:t>
            </a:r>
            <a:r>
              <a:rPr lang="en-US" sz="2000" dirty="0">
                <a:solidFill>
                  <a:srgbClr val="002060"/>
                </a:solidFill>
                <a:latin typeface="Georgia" pitchFamily="18" charset="0"/>
              </a:rPr>
              <a:t>, Charles Keeling, James </a:t>
            </a:r>
            <a:r>
              <a:rPr lang="en-US" sz="2000" dirty="0" smtClean="0">
                <a:solidFill>
                  <a:srgbClr val="002060"/>
                </a:solidFill>
                <a:latin typeface="Georgia" pitchFamily="18" charset="0"/>
              </a:rPr>
              <a:t>Hansen</a:t>
            </a:r>
          </a:p>
          <a:p>
            <a:pPr marL="285750" indent="-285750">
              <a:lnSpc>
                <a:spcPct val="200000"/>
              </a:lnSpc>
              <a:buFont typeface="Wingdings" pitchFamily="2" charset="2"/>
              <a:buChar char="§"/>
            </a:pPr>
            <a:r>
              <a:rPr lang="en-US" sz="2000" dirty="0" smtClean="0">
                <a:solidFill>
                  <a:srgbClr val="002060"/>
                </a:solidFill>
                <a:latin typeface="Georgia" pitchFamily="18" charset="0"/>
              </a:rPr>
              <a:t>1988 Congressional hearings</a:t>
            </a:r>
          </a:p>
          <a:p>
            <a:pPr marL="285750" indent="-285750">
              <a:lnSpc>
                <a:spcPct val="200000"/>
              </a:lnSpc>
              <a:buFont typeface="Wingdings" pitchFamily="2" charset="2"/>
              <a:buChar char="§"/>
            </a:pPr>
            <a:r>
              <a:rPr lang="en-US" sz="2000" dirty="0" smtClean="0">
                <a:solidFill>
                  <a:srgbClr val="002060"/>
                </a:solidFill>
                <a:latin typeface="Georgia" pitchFamily="18" charset="0"/>
              </a:rPr>
              <a:t>Establishment of IPCC in 1988</a:t>
            </a:r>
            <a:endParaRPr lang="en-US" sz="2000" dirty="0">
              <a:solidFill>
                <a:srgbClr val="002060"/>
              </a:solidFill>
              <a:latin typeface="Georgia" pitchFamily="18" charset="0"/>
            </a:endParaRPr>
          </a:p>
        </p:txBody>
      </p:sp>
    </p:spTree>
    <p:extLst>
      <p:ext uri="{BB962C8B-B14F-4D97-AF65-F5344CB8AC3E}">
        <p14:creationId xmlns:p14="http://schemas.microsoft.com/office/powerpoint/2010/main" val="1439796900"/>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5899" y="376279"/>
            <a:ext cx="8229600" cy="510453"/>
          </a:xfrm>
        </p:spPr>
        <p:txBody>
          <a:bodyPr/>
          <a:lstStyle/>
          <a:p>
            <a:r>
              <a:rPr lang="en-US" sz="2800" dirty="0" smtClean="0">
                <a:latin typeface="Arial"/>
                <a:cs typeface="Arial"/>
              </a:rPr>
              <a:t>Social responsibility of </a:t>
            </a:r>
            <a:r>
              <a:rPr lang="en-US" sz="2800" dirty="0" smtClean="0">
                <a:latin typeface="Arial"/>
                <a:cs typeface="Arial"/>
              </a:rPr>
              <a:t>stakeholders </a:t>
            </a:r>
            <a:r>
              <a:rPr lang="en-US" sz="2800" dirty="0" smtClean="0">
                <a:latin typeface="Arial"/>
                <a:cs typeface="Arial"/>
              </a:rPr>
              <a:t>– Why?</a:t>
            </a:r>
            <a:endParaRPr lang="en-US" sz="2800" dirty="0">
              <a:latin typeface="Arial"/>
              <a:cs typeface="Arial"/>
            </a:endParaRPr>
          </a:p>
        </p:txBody>
      </p:sp>
      <p:sp>
        <p:nvSpPr>
          <p:cNvPr id="5" name="Content Placeholder 4"/>
          <p:cNvSpPr>
            <a:spLocks noGrp="1"/>
          </p:cNvSpPr>
          <p:nvPr>
            <p:ph idx="4294967295"/>
          </p:nvPr>
        </p:nvSpPr>
        <p:spPr>
          <a:xfrm>
            <a:off x="381000" y="1066800"/>
            <a:ext cx="8623300" cy="4810125"/>
          </a:xfrm>
        </p:spPr>
        <p:txBody>
          <a:bodyPr>
            <a:normAutofit/>
          </a:bodyPr>
          <a:lstStyle/>
          <a:p>
            <a:pPr lvl="1"/>
            <a:endParaRPr lang="en-US" sz="2000" dirty="0" smtClean="0"/>
          </a:p>
          <a:p>
            <a:pPr marL="571500" lvl="1" indent="-454025">
              <a:lnSpc>
                <a:spcPct val="150000"/>
              </a:lnSpc>
              <a:buFont typeface="+mj-lt"/>
              <a:buAutoNum type="arabicPeriod"/>
            </a:pPr>
            <a:r>
              <a:rPr lang="en-US" sz="2000" dirty="0" smtClean="0">
                <a:latin typeface="Georgia" pitchFamily="18" charset="0"/>
              </a:rPr>
              <a:t>Milton Friedman’s view</a:t>
            </a:r>
          </a:p>
          <a:p>
            <a:pPr marL="571500" lvl="1" indent="-454025">
              <a:lnSpc>
                <a:spcPct val="150000"/>
              </a:lnSpc>
              <a:buFont typeface="+mj-lt"/>
              <a:buAutoNum type="arabicPeriod"/>
            </a:pPr>
            <a:r>
              <a:rPr lang="en-US" sz="2000" dirty="0" smtClean="0">
                <a:latin typeface="Georgia" pitchFamily="18" charset="0"/>
              </a:rPr>
              <a:t>Kenneth </a:t>
            </a:r>
            <a:r>
              <a:rPr lang="en-US" sz="2000" dirty="0" err="1" smtClean="0">
                <a:latin typeface="Georgia" pitchFamily="18" charset="0"/>
              </a:rPr>
              <a:t>Boulding</a:t>
            </a:r>
            <a:r>
              <a:rPr lang="en-US" sz="2000" dirty="0" smtClean="0">
                <a:latin typeface="Georgia" pitchFamily="18" charset="0"/>
              </a:rPr>
              <a:t> &amp; Spaceship Earth–Entropy</a:t>
            </a:r>
          </a:p>
          <a:p>
            <a:pPr marL="571500" lvl="1" indent="-454025">
              <a:lnSpc>
                <a:spcPct val="150000"/>
              </a:lnSpc>
              <a:buFont typeface="+mj-lt"/>
              <a:buAutoNum type="arabicPeriod"/>
            </a:pPr>
            <a:r>
              <a:rPr lang="en-US" sz="2000" dirty="0" smtClean="0">
                <a:latin typeface="Georgia" pitchFamily="18" charset="0"/>
              </a:rPr>
              <a:t>“Business cannot succeed in a society that fails.”</a:t>
            </a:r>
          </a:p>
          <a:p>
            <a:pPr marL="571500" lvl="1" indent="-454025">
              <a:lnSpc>
                <a:spcPct val="150000"/>
              </a:lnSpc>
              <a:buFont typeface="+mj-lt"/>
              <a:buAutoNum type="arabicPeriod"/>
            </a:pPr>
            <a:r>
              <a:rPr lang="en-US" sz="2000" dirty="0" smtClean="0">
                <a:latin typeface="Georgia" pitchFamily="18" charset="0"/>
              </a:rPr>
              <a:t>Negative &amp; positive externalities</a:t>
            </a:r>
          </a:p>
          <a:p>
            <a:pPr marL="571500" lvl="1" indent="-454025">
              <a:lnSpc>
                <a:spcPct val="150000"/>
              </a:lnSpc>
              <a:buFont typeface="+mj-lt"/>
              <a:buAutoNum type="arabicPeriod"/>
              <a:tabLst>
                <a:tab pos="3949700" algn="l"/>
              </a:tabLst>
            </a:pPr>
            <a:r>
              <a:rPr lang="en-US" sz="2000" dirty="0" smtClean="0">
                <a:latin typeface="Georgia" pitchFamily="18" charset="0"/>
              </a:rPr>
              <a:t>Tragedy of the commons	- climate change</a:t>
            </a:r>
          </a:p>
          <a:p>
            <a:pPr marL="571500" lvl="1" indent="-454025">
              <a:lnSpc>
                <a:spcPct val="150000"/>
              </a:lnSpc>
              <a:buNone/>
              <a:tabLst>
                <a:tab pos="3949700" algn="l"/>
              </a:tabLst>
            </a:pPr>
            <a:r>
              <a:rPr lang="en-US" sz="2000" dirty="0" smtClean="0">
                <a:latin typeface="Georgia" pitchFamily="18" charset="0"/>
              </a:rPr>
              <a:t>		- biodiversity loss</a:t>
            </a:r>
          </a:p>
          <a:p>
            <a:pPr marL="571500" lvl="1" indent="-454025">
              <a:lnSpc>
                <a:spcPct val="150000"/>
              </a:lnSpc>
              <a:buFont typeface="+mj-lt"/>
              <a:buAutoNum type="arabicPeriod" startAt="6"/>
            </a:pPr>
            <a:r>
              <a:rPr lang="en-US" sz="2000" dirty="0" smtClean="0">
                <a:latin typeface="Georgia" pitchFamily="18" charset="0"/>
              </a:rPr>
              <a:t>bridging the gap between private vs. social</a:t>
            </a:r>
            <a:r>
              <a:rPr lang="en-US" sz="2600" b="1" dirty="0" smtClean="0"/>
              <a:t/>
            </a:r>
            <a:br>
              <a:rPr lang="en-US" sz="2600" b="1" dirty="0" smtClean="0"/>
            </a:br>
            <a:endParaRPr lang="en-US" dirty="0">
              <a:solidFill>
                <a:srgbClr val="505050"/>
              </a:solidFill>
            </a:endParaRPr>
          </a:p>
        </p:txBody>
      </p:sp>
    </p:spTree>
    <p:extLst>
      <p:ext uri="{BB962C8B-B14F-4D97-AF65-F5344CB8AC3E}">
        <p14:creationId xmlns:p14="http://schemas.microsoft.com/office/powerpoint/2010/main" val="2594759632"/>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199" y="376279"/>
            <a:ext cx="8229600" cy="510453"/>
          </a:xfrm>
        </p:spPr>
        <p:txBody>
          <a:bodyPr/>
          <a:lstStyle/>
          <a:p>
            <a:r>
              <a:rPr lang="en-US" sz="3400" dirty="0" smtClean="0">
                <a:latin typeface="Arial"/>
                <a:cs typeface="Arial"/>
              </a:rPr>
              <a:t>The IPCC Fifth Assessment Report</a:t>
            </a:r>
            <a:endParaRPr lang="en-US" sz="3400" dirty="0">
              <a:latin typeface="Arial"/>
              <a:cs typeface="Arial"/>
            </a:endParaRPr>
          </a:p>
        </p:txBody>
      </p:sp>
      <p:sp>
        <p:nvSpPr>
          <p:cNvPr id="6" name="Rounded Rectangle 5"/>
          <p:cNvSpPr/>
          <p:nvPr/>
        </p:nvSpPr>
        <p:spPr>
          <a:xfrm>
            <a:off x="228600" y="1885838"/>
            <a:ext cx="2819400" cy="3726685"/>
          </a:xfrm>
          <a:prstGeom prst="roundRect">
            <a:avLst/>
          </a:prstGeom>
          <a:solidFill>
            <a:schemeClr val="accent6"/>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t"/>
          <a:lstStyle/>
          <a:p>
            <a:pPr algn="ctr"/>
            <a:r>
              <a:rPr lang="en-US" sz="1600" b="1" dirty="0" smtClean="0"/>
              <a:t>Working group I</a:t>
            </a:r>
          </a:p>
          <a:p>
            <a:pPr algn="ctr"/>
            <a:endParaRPr lang="en-US" sz="1600" b="1" dirty="0" smtClean="0"/>
          </a:p>
          <a:p>
            <a:pPr algn="ctr"/>
            <a:r>
              <a:rPr lang="en-US" sz="1600" i="1" dirty="0" smtClean="0"/>
              <a:t>The Physical Science Basis</a:t>
            </a:r>
          </a:p>
          <a:p>
            <a:pPr algn="ctr"/>
            <a:endParaRPr lang="en-US" sz="1600" i="1" dirty="0" smtClean="0"/>
          </a:p>
          <a:p>
            <a:pPr marL="285750" indent="-285750">
              <a:buFont typeface="Wingdings" pitchFamily="2" charset="2"/>
              <a:buChar char="ü"/>
            </a:pPr>
            <a:r>
              <a:rPr lang="en-US" sz="1600" dirty="0" smtClean="0"/>
              <a:t>259 authors</a:t>
            </a:r>
          </a:p>
          <a:p>
            <a:pPr marL="285750" indent="-285750">
              <a:buFont typeface="Wingdings" pitchFamily="2" charset="2"/>
              <a:buChar char="ü"/>
            </a:pPr>
            <a:r>
              <a:rPr lang="en-US" sz="1600" dirty="0" smtClean="0"/>
              <a:t>39 countries</a:t>
            </a:r>
          </a:p>
          <a:p>
            <a:pPr marL="285750" indent="-285750">
              <a:buFont typeface="Wingdings" pitchFamily="2" charset="2"/>
              <a:buChar char="ü"/>
            </a:pPr>
            <a:r>
              <a:rPr lang="en-US" sz="1600" dirty="0" smtClean="0"/>
              <a:t>54,677 comments</a:t>
            </a:r>
          </a:p>
          <a:p>
            <a:pPr marL="285750" indent="-285750">
              <a:buFont typeface="Wingdings" pitchFamily="2" charset="2"/>
              <a:buChar char="ü"/>
            </a:pPr>
            <a:r>
              <a:rPr lang="en-US" sz="1600" dirty="0" smtClean="0"/>
              <a:t>2 million gigabytes of numerical data  from climate model simulations</a:t>
            </a:r>
          </a:p>
          <a:p>
            <a:pPr marL="285750" indent="-285750">
              <a:buFont typeface="Wingdings" pitchFamily="2" charset="2"/>
              <a:buChar char="ü"/>
            </a:pPr>
            <a:r>
              <a:rPr lang="en-US" sz="1600" dirty="0" smtClean="0"/>
              <a:t>Over 9200 scientific publications cited</a:t>
            </a:r>
            <a:endParaRPr lang="en-US" sz="1600" dirty="0"/>
          </a:p>
        </p:txBody>
      </p:sp>
      <p:sp>
        <p:nvSpPr>
          <p:cNvPr id="7" name="Rounded Rectangle 6"/>
          <p:cNvSpPr/>
          <p:nvPr/>
        </p:nvSpPr>
        <p:spPr>
          <a:xfrm>
            <a:off x="3229303" y="1900945"/>
            <a:ext cx="2819400" cy="3739744"/>
          </a:xfrm>
          <a:prstGeom prst="roundRect">
            <a:avLst/>
          </a:prstGeom>
          <a:solidFill>
            <a:schemeClr val="accent6"/>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t"/>
          <a:lstStyle/>
          <a:p>
            <a:pPr algn="ctr"/>
            <a:r>
              <a:rPr lang="en-US" sz="1600" b="1" dirty="0" smtClean="0"/>
              <a:t>Working Group II</a:t>
            </a:r>
          </a:p>
          <a:p>
            <a:pPr algn="ctr"/>
            <a:endParaRPr lang="en-US" sz="1600" b="1" dirty="0" smtClean="0"/>
          </a:p>
          <a:p>
            <a:pPr algn="ctr"/>
            <a:r>
              <a:rPr lang="en-US" sz="1600" i="1" dirty="0" smtClean="0"/>
              <a:t>Impacts, Adaptation and Vulnerability</a:t>
            </a:r>
          </a:p>
          <a:p>
            <a:pPr algn="ctr"/>
            <a:endParaRPr lang="en-US" sz="1600" i="1" dirty="0" smtClean="0"/>
          </a:p>
          <a:p>
            <a:pPr marL="285750" indent="-285750">
              <a:buFont typeface="Wingdings" pitchFamily="2" charset="2"/>
              <a:buChar char="ü"/>
            </a:pPr>
            <a:r>
              <a:rPr lang="en-US" sz="1600" dirty="0" smtClean="0"/>
              <a:t>309 authors</a:t>
            </a:r>
          </a:p>
          <a:p>
            <a:pPr marL="285750" indent="-285750">
              <a:buFont typeface="Wingdings" pitchFamily="2" charset="2"/>
              <a:buChar char="ü"/>
            </a:pPr>
            <a:r>
              <a:rPr lang="en-US" sz="1600" dirty="0" smtClean="0"/>
              <a:t>70 countries</a:t>
            </a:r>
          </a:p>
          <a:p>
            <a:pPr marL="285750" indent="-285750">
              <a:buFont typeface="Wingdings" pitchFamily="2" charset="2"/>
              <a:buChar char="ü"/>
            </a:pPr>
            <a:r>
              <a:rPr lang="en-US" sz="1600" dirty="0" smtClean="0"/>
              <a:t>50,444 comments</a:t>
            </a:r>
          </a:p>
          <a:p>
            <a:pPr marL="285750" indent="-285750">
              <a:buFont typeface="Wingdings" pitchFamily="2" charset="2"/>
              <a:buChar char="ü"/>
            </a:pPr>
            <a:r>
              <a:rPr lang="en-US" sz="1600" dirty="0" smtClean="0"/>
              <a:t>Over 12,000 scientific references cited</a:t>
            </a:r>
          </a:p>
          <a:p>
            <a:pPr algn="ctr"/>
            <a:endParaRPr lang="en-US" dirty="0"/>
          </a:p>
        </p:txBody>
      </p:sp>
      <p:sp>
        <p:nvSpPr>
          <p:cNvPr id="8" name="Rounded Rectangle 7"/>
          <p:cNvSpPr/>
          <p:nvPr/>
        </p:nvSpPr>
        <p:spPr>
          <a:xfrm>
            <a:off x="6179127" y="1876700"/>
            <a:ext cx="2819400" cy="3763990"/>
          </a:xfrm>
          <a:prstGeom prst="roundRect">
            <a:avLst/>
          </a:prstGeom>
          <a:solidFill>
            <a:schemeClr val="accent6"/>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t"/>
          <a:lstStyle/>
          <a:p>
            <a:pPr algn="ctr"/>
            <a:r>
              <a:rPr lang="en-US" sz="1600" b="1" dirty="0" smtClean="0"/>
              <a:t>Working Group III</a:t>
            </a:r>
          </a:p>
          <a:p>
            <a:pPr algn="ctr"/>
            <a:endParaRPr lang="en-US" sz="1600" b="1" dirty="0" smtClean="0"/>
          </a:p>
          <a:p>
            <a:pPr algn="ctr"/>
            <a:r>
              <a:rPr lang="en-US" sz="1600" i="1" dirty="0" smtClean="0"/>
              <a:t>Mitigation of Climate Change</a:t>
            </a:r>
          </a:p>
          <a:p>
            <a:pPr algn="ctr"/>
            <a:endParaRPr lang="en-US" sz="1600" i="1" dirty="0" smtClean="0"/>
          </a:p>
          <a:p>
            <a:pPr marL="285750" indent="-285750">
              <a:buFont typeface="Wingdings" pitchFamily="2" charset="2"/>
              <a:buChar char="ü"/>
            </a:pPr>
            <a:r>
              <a:rPr lang="en-US" sz="1600" dirty="0"/>
              <a:t>235 </a:t>
            </a:r>
            <a:r>
              <a:rPr lang="en-US" sz="1600" dirty="0" smtClean="0"/>
              <a:t>authors</a:t>
            </a:r>
          </a:p>
          <a:p>
            <a:pPr marL="285750" indent="-285750">
              <a:buFont typeface="Wingdings" pitchFamily="2" charset="2"/>
              <a:buChar char="ü"/>
            </a:pPr>
            <a:r>
              <a:rPr lang="en-US" sz="1600" dirty="0" smtClean="0"/>
              <a:t>57 countries</a:t>
            </a:r>
          </a:p>
          <a:p>
            <a:pPr marL="285750" indent="-285750">
              <a:buFont typeface="Wingdings" pitchFamily="2" charset="2"/>
              <a:buChar char="ü"/>
            </a:pPr>
            <a:r>
              <a:rPr lang="en-US" sz="1600" dirty="0" smtClean="0"/>
              <a:t>38,315 comments</a:t>
            </a:r>
          </a:p>
          <a:p>
            <a:pPr marL="285750" indent="-285750">
              <a:buFont typeface="Wingdings" pitchFamily="2" charset="2"/>
              <a:buChar char="ü"/>
            </a:pPr>
            <a:r>
              <a:rPr lang="en-US" sz="1600" dirty="0" smtClean="0"/>
              <a:t>Close to 1200 scenarios of socioeconomic development analyzed</a:t>
            </a:r>
          </a:p>
          <a:p>
            <a:pPr marL="285750" indent="-285750">
              <a:buFont typeface="Wingdings" pitchFamily="2" charset="2"/>
              <a:buChar char="ü"/>
            </a:pPr>
            <a:r>
              <a:rPr lang="en-US" sz="1600" dirty="0" smtClean="0"/>
              <a:t>Close to 10,000 references to literature</a:t>
            </a:r>
          </a:p>
        </p:txBody>
      </p:sp>
      <p:sp>
        <p:nvSpPr>
          <p:cNvPr id="2" name="Rectangle 1"/>
          <p:cNvSpPr/>
          <p:nvPr/>
        </p:nvSpPr>
        <p:spPr>
          <a:xfrm>
            <a:off x="44668" y="1155057"/>
            <a:ext cx="8953859" cy="707886"/>
          </a:xfrm>
          <a:prstGeom prst="rect">
            <a:avLst/>
          </a:prstGeom>
        </p:spPr>
        <p:txBody>
          <a:bodyPr wrap="square">
            <a:spAutoFit/>
          </a:bodyPr>
          <a:lstStyle/>
          <a:p>
            <a:r>
              <a:rPr lang="en-US" sz="2000" b="1" dirty="0">
                <a:solidFill>
                  <a:schemeClr val="bg2">
                    <a:lumMod val="75000"/>
                  </a:schemeClr>
                </a:solidFill>
                <a:latin typeface="+mn-lt"/>
              </a:rPr>
              <a:t>A clear and up to date view of the current state of scientific knowledge relevant to climate change.</a:t>
            </a:r>
          </a:p>
        </p:txBody>
      </p:sp>
    </p:spTree>
    <p:extLst>
      <p:ext uri="{BB962C8B-B14F-4D97-AF65-F5344CB8AC3E}">
        <p14:creationId xmlns:p14="http://schemas.microsoft.com/office/powerpoint/2010/main" val="3036882013"/>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199" y="376279"/>
            <a:ext cx="8229600" cy="510453"/>
          </a:xfrm>
        </p:spPr>
        <p:txBody>
          <a:bodyPr/>
          <a:lstStyle/>
          <a:p>
            <a:r>
              <a:rPr lang="en-US" sz="3400" dirty="0" smtClean="0">
                <a:latin typeface="Arial"/>
                <a:cs typeface="Arial"/>
              </a:rPr>
              <a:t>The IPCC Synthesis Report</a:t>
            </a:r>
            <a:endParaRPr lang="en-US" sz="3400" dirty="0">
              <a:latin typeface="Arial"/>
              <a:cs typeface="Arial"/>
            </a:endParaRPr>
          </a:p>
        </p:txBody>
      </p:sp>
      <p:sp>
        <p:nvSpPr>
          <p:cNvPr id="6" name="Rounded Rectangle 5"/>
          <p:cNvSpPr/>
          <p:nvPr/>
        </p:nvSpPr>
        <p:spPr>
          <a:xfrm>
            <a:off x="228600" y="1384048"/>
            <a:ext cx="4154214" cy="3156421"/>
          </a:xfrm>
          <a:prstGeom prst="roundRect">
            <a:avLst/>
          </a:prstGeom>
          <a:solidFill>
            <a:schemeClr val="accent6"/>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t"/>
          <a:lstStyle/>
          <a:p>
            <a:pPr algn="ctr"/>
            <a:r>
              <a:rPr lang="en-US" dirty="0" smtClean="0"/>
              <a:t>Integration of three Working Group Reports of the 5</a:t>
            </a:r>
            <a:r>
              <a:rPr lang="en-US" baseline="30000" dirty="0" smtClean="0"/>
              <a:t>th</a:t>
            </a:r>
            <a:r>
              <a:rPr lang="en-US" dirty="0" smtClean="0"/>
              <a:t> Assessment, 2013-2014</a:t>
            </a:r>
          </a:p>
          <a:p>
            <a:pPr algn="ctr"/>
            <a:endParaRPr lang="en-US" dirty="0"/>
          </a:p>
          <a:p>
            <a:pPr marL="171450" indent="-171450">
              <a:buFont typeface="Wingdings" pitchFamily="2" charset="2"/>
              <a:buChar char="ü"/>
            </a:pPr>
            <a:r>
              <a:rPr lang="en-US" dirty="0" smtClean="0"/>
              <a:t> WGI: The Physical Science Basis</a:t>
            </a:r>
          </a:p>
          <a:p>
            <a:pPr marL="171450" indent="-171450">
              <a:buFont typeface="Wingdings" pitchFamily="2" charset="2"/>
              <a:buChar char="ü"/>
            </a:pPr>
            <a:r>
              <a:rPr lang="en-US" dirty="0" smtClean="0"/>
              <a:t> WGII: Impacts, Adaptation and Vulnerability</a:t>
            </a:r>
          </a:p>
          <a:p>
            <a:pPr marL="171450" indent="-171450">
              <a:buFont typeface="Wingdings" pitchFamily="2" charset="2"/>
              <a:buChar char="ü"/>
            </a:pPr>
            <a:r>
              <a:rPr lang="en-US" dirty="0" smtClean="0"/>
              <a:t> WGIII: Climate Change Mitigation</a:t>
            </a:r>
            <a:endParaRPr lang="en-US" dirty="0"/>
          </a:p>
        </p:txBody>
      </p:sp>
      <p:sp>
        <p:nvSpPr>
          <p:cNvPr id="7" name="Rounded Rectangle 6"/>
          <p:cNvSpPr/>
          <p:nvPr/>
        </p:nvSpPr>
        <p:spPr>
          <a:xfrm>
            <a:off x="4721773" y="1384047"/>
            <a:ext cx="4154214" cy="3156421"/>
          </a:xfrm>
          <a:prstGeom prst="roundRect">
            <a:avLst/>
          </a:prstGeom>
          <a:solidFill>
            <a:schemeClr val="accent6"/>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Wingdings" pitchFamily="2" charset="2"/>
              <a:buChar char="ü"/>
            </a:pPr>
            <a:r>
              <a:rPr lang="en-US" dirty="0"/>
              <a:t>51 members of the Core Writing Team</a:t>
            </a:r>
          </a:p>
          <a:p>
            <a:pPr marL="285750" indent="-285750">
              <a:buFont typeface="Wingdings" pitchFamily="2" charset="2"/>
              <a:buChar char="ü"/>
            </a:pPr>
            <a:r>
              <a:rPr lang="en-US" dirty="0"/>
              <a:t>18 members of the Extended Writing Team</a:t>
            </a:r>
          </a:p>
          <a:p>
            <a:pPr marL="285750" indent="-285750">
              <a:buFont typeface="Wingdings" pitchFamily="2" charset="2"/>
              <a:buChar char="ü"/>
            </a:pPr>
            <a:r>
              <a:rPr lang="en-US" dirty="0"/>
              <a:t>18 countries</a:t>
            </a:r>
          </a:p>
          <a:p>
            <a:pPr marL="285750" indent="-285750">
              <a:buFont typeface="Wingdings" pitchFamily="2" charset="2"/>
              <a:buChar char="ü"/>
            </a:pPr>
            <a:r>
              <a:rPr lang="en-US" dirty="0"/>
              <a:t>8105 comments</a:t>
            </a:r>
          </a:p>
          <a:p>
            <a:pPr algn="ctr"/>
            <a:endParaRPr lang="en-US" dirty="0"/>
          </a:p>
        </p:txBody>
      </p:sp>
      <p:sp>
        <p:nvSpPr>
          <p:cNvPr id="10" name="Rectangle 9"/>
          <p:cNvSpPr/>
          <p:nvPr/>
        </p:nvSpPr>
        <p:spPr>
          <a:xfrm>
            <a:off x="0" y="4795031"/>
            <a:ext cx="6570280" cy="1477328"/>
          </a:xfrm>
          <a:prstGeom prst="rect">
            <a:avLst/>
          </a:prstGeom>
        </p:spPr>
        <p:txBody>
          <a:bodyPr wrap="square">
            <a:spAutoFit/>
          </a:bodyPr>
          <a:lstStyle/>
          <a:p>
            <a:pPr marL="742950" lvl="1" indent="-285750">
              <a:buFont typeface="Wingdings"/>
              <a:buChar char="à"/>
            </a:pPr>
            <a:r>
              <a:rPr lang="en-US" b="1" dirty="0" smtClean="0">
                <a:solidFill>
                  <a:schemeClr val="bg2"/>
                </a:solidFill>
                <a:latin typeface="+mj-lt"/>
              </a:rPr>
              <a:t>Chaired </a:t>
            </a:r>
            <a:r>
              <a:rPr lang="en-US" b="1" dirty="0">
                <a:solidFill>
                  <a:schemeClr val="bg2"/>
                </a:solidFill>
                <a:latin typeface="+mj-lt"/>
              </a:rPr>
              <a:t>by the IPCC Chair R.K. </a:t>
            </a:r>
            <a:r>
              <a:rPr lang="en-US" b="1" dirty="0" err="1" smtClean="0">
                <a:solidFill>
                  <a:schemeClr val="bg2"/>
                </a:solidFill>
                <a:latin typeface="+mj-lt"/>
              </a:rPr>
              <a:t>Pachauri</a:t>
            </a:r>
            <a:endParaRPr lang="en-US" b="1" dirty="0" smtClean="0">
              <a:solidFill>
                <a:schemeClr val="bg2"/>
              </a:solidFill>
              <a:latin typeface="+mj-lt"/>
            </a:endParaRPr>
          </a:p>
          <a:p>
            <a:pPr lvl="1"/>
            <a:r>
              <a:rPr lang="en-US" b="1" dirty="0" smtClean="0">
                <a:solidFill>
                  <a:schemeClr val="bg2"/>
                </a:solidFill>
                <a:latin typeface="+mj-lt"/>
              </a:rPr>
              <a:t> </a:t>
            </a:r>
          </a:p>
          <a:p>
            <a:pPr marL="742950" lvl="1" indent="-285750">
              <a:buFont typeface="Wingdings"/>
              <a:buChar char="à"/>
            </a:pPr>
            <a:r>
              <a:rPr lang="en-US" b="1" dirty="0" smtClean="0">
                <a:solidFill>
                  <a:schemeClr val="bg2"/>
                </a:solidFill>
                <a:latin typeface="+mj-lt"/>
              </a:rPr>
              <a:t>Member </a:t>
            </a:r>
            <a:r>
              <a:rPr lang="en-US" b="1" dirty="0">
                <a:solidFill>
                  <a:schemeClr val="bg2"/>
                </a:solidFill>
                <a:latin typeface="+mj-lt"/>
              </a:rPr>
              <a:t>governments approved the SPM on 1 November 2014 (total membership of IPCC is 195 government)</a:t>
            </a:r>
            <a:endParaRPr lang="en-US" dirty="0">
              <a:solidFill>
                <a:schemeClr val="bg2"/>
              </a:solidFill>
              <a:latin typeface="+mj-lt"/>
            </a:endParaRPr>
          </a:p>
        </p:txBody>
      </p:sp>
    </p:spTree>
    <p:extLst>
      <p:ext uri="{BB962C8B-B14F-4D97-AF65-F5344CB8AC3E}">
        <p14:creationId xmlns:p14="http://schemas.microsoft.com/office/powerpoint/2010/main" val="936078965"/>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199" y="376279"/>
            <a:ext cx="8229600" cy="510453"/>
          </a:xfrm>
        </p:spPr>
        <p:txBody>
          <a:bodyPr/>
          <a:lstStyle/>
          <a:p>
            <a:r>
              <a:rPr lang="en-US" sz="3400" dirty="0" smtClean="0">
                <a:latin typeface="Arial"/>
                <a:cs typeface="Arial"/>
              </a:rPr>
              <a:t>Key </a:t>
            </a:r>
            <a:r>
              <a:rPr lang="en-US" sz="3400" dirty="0">
                <a:latin typeface="Arial"/>
                <a:cs typeface="Arial"/>
              </a:rPr>
              <a:t>M</a:t>
            </a:r>
            <a:r>
              <a:rPr lang="en-US" sz="3400" dirty="0" smtClean="0">
                <a:latin typeface="Arial"/>
                <a:cs typeface="Arial"/>
              </a:rPr>
              <a:t>essages</a:t>
            </a:r>
            <a:endParaRPr lang="en-US" sz="3400" dirty="0">
              <a:latin typeface="Arial"/>
              <a:cs typeface="Arial"/>
            </a:endParaRPr>
          </a:p>
        </p:txBody>
      </p:sp>
      <p:sp>
        <p:nvSpPr>
          <p:cNvPr id="5" name="Content Placeholder 4"/>
          <p:cNvSpPr>
            <a:spLocks noGrp="1"/>
          </p:cNvSpPr>
          <p:nvPr>
            <p:ph idx="4294967295"/>
          </p:nvPr>
        </p:nvSpPr>
        <p:spPr>
          <a:xfrm>
            <a:off x="241300" y="1066800"/>
            <a:ext cx="8521700" cy="4810125"/>
          </a:xfrm>
        </p:spPr>
        <p:txBody>
          <a:bodyPr>
            <a:normAutofit/>
          </a:bodyPr>
          <a:lstStyle/>
          <a:p>
            <a:pPr lvl="1"/>
            <a:endParaRPr lang="en-US" dirty="0" smtClean="0"/>
          </a:p>
          <a:p>
            <a:pPr lvl="1"/>
            <a:r>
              <a:rPr lang="en-US" sz="2600" b="1" dirty="0" smtClean="0"/>
              <a:t>Human influence on the climate system is clear</a:t>
            </a:r>
            <a:br>
              <a:rPr lang="en-US" sz="2600" b="1" dirty="0" smtClean="0"/>
            </a:br>
            <a:endParaRPr lang="en-US" sz="2600" b="1" dirty="0"/>
          </a:p>
          <a:p>
            <a:pPr lvl="1"/>
            <a:r>
              <a:rPr lang="en-US" sz="2600" b="1" dirty="0" smtClean="0"/>
              <a:t>The more we disrupt our climate, the more we risk severe, pervasive and irreversible impacts</a:t>
            </a:r>
            <a:br>
              <a:rPr lang="en-US" sz="2600" b="1" dirty="0" smtClean="0"/>
            </a:br>
            <a:endParaRPr lang="en-US" sz="2600" b="1" dirty="0"/>
          </a:p>
          <a:p>
            <a:pPr lvl="1"/>
            <a:r>
              <a:rPr lang="en-US" sz="2600" b="1" dirty="0" smtClean="0"/>
              <a:t>We have the means to limit climate change and build a more prosperous, sustainable future</a:t>
            </a:r>
            <a:endParaRPr lang="en-US" sz="2600" b="1" dirty="0"/>
          </a:p>
          <a:p>
            <a:endParaRPr lang="en-US" dirty="0">
              <a:solidFill>
                <a:srgbClr val="505050"/>
              </a:solidFill>
            </a:endParaRPr>
          </a:p>
        </p:txBody>
      </p:sp>
      <p:sp>
        <p:nvSpPr>
          <p:cNvPr id="2" name="TextBox 1"/>
          <p:cNvSpPr txBox="1"/>
          <p:nvPr/>
        </p:nvSpPr>
        <p:spPr>
          <a:xfrm>
            <a:off x="4381500" y="5003800"/>
            <a:ext cx="4597400" cy="246221"/>
          </a:xfrm>
          <a:prstGeom prst="rect">
            <a:avLst/>
          </a:prstGeom>
          <a:noFill/>
        </p:spPr>
        <p:txBody>
          <a:bodyPr wrap="square" rtlCol="0">
            <a:spAutoFit/>
          </a:bodyPr>
          <a:lstStyle/>
          <a:p>
            <a:pPr algn="r"/>
            <a:r>
              <a:rPr lang="en-US" sz="1000" dirty="0" smtClean="0">
                <a:solidFill>
                  <a:schemeClr val="bg2">
                    <a:lumMod val="50000"/>
                  </a:schemeClr>
                </a:solidFill>
                <a:latin typeface="+mj-lt"/>
              </a:rPr>
              <a:t>AR5 WGI SPM, AR5 WGII SPM, AR5 WGIII SPM</a:t>
            </a:r>
            <a:endParaRPr lang="en-US" sz="1000" dirty="0">
              <a:solidFill>
                <a:schemeClr val="bg2">
                  <a:lumMod val="50000"/>
                </a:schemeClr>
              </a:solidFill>
              <a:latin typeface="+mj-lt"/>
            </a:endParaRPr>
          </a:p>
        </p:txBody>
      </p:sp>
    </p:spTree>
    <p:extLst>
      <p:ext uri="{BB962C8B-B14F-4D97-AF65-F5344CB8AC3E}">
        <p14:creationId xmlns:p14="http://schemas.microsoft.com/office/powerpoint/2010/main" val="3621745326"/>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lvl="0"/>
            <a:r>
              <a:rPr lang="en-US" sz="2200" dirty="0">
                <a:solidFill>
                  <a:srgbClr val="FFFFFF"/>
                </a:solidFill>
                <a:latin typeface="Arial"/>
                <a:cs typeface="Arial"/>
              </a:rPr>
              <a:t>GHG emissions growth between 2000 and 2010 has been larger than in the previous three </a:t>
            </a:r>
            <a:r>
              <a:rPr lang="en-US" sz="2200" dirty="0" smtClean="0">
                <a:solidFill>
                  <a:srgbClr val="FFFFFF"/>
                </a:solidFill>
                <a:latin typeface="Arial"/>
                <a:cs typeface="Arial"/>
              </a:rPr>
              <a:t>decades</a:t>
            </a:r>
            <a:endParaRPr lang="en-US" sz="2200" dirty="0">
              <a:latin typeface="Arial"/>
              <a:cs typeface="Arial"/>
            </a:endParaRPr>
          </a:p>
        </p:txBody>
      </p:sp>
      <p:sp>
        <p:nvSpPr>
          <p:cNvPr id="8" name="Shape 65"/>
          <p:cNvSpPr/>
          <p:nvPr/>
        </p:nvSpPr>
        <p:spPr>
          <a:xfrm rot="16211825">
            <a:off x="-1204239" y="3086966"/>
            <a:ext cx="3237955" cy="34290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lgn="ctr">
              <a:defRPr sz="1800"/>
            </a:pPr>
            <a:r>
              <a:rPr sz="1700" dirty="0">
                <a:latin typeface="Arial Bold"/>
                <a:ea typeface="Arial Bold"/>
                <a:cs typeface="Arial Bold"/>
                <a:sym typeface="Arial Bold"/>
              </a:rPr>
              <a:t>GHG Emissions [GtCO</a:t>
            </a:r>
            <a:r>
              <a:rPr sz="1100" dirty="0">
                <a:latin typeface="Arial Bold"/>
                <a:ea typeface="Arial Bold"/>
                <a:cs typeface="Arial Bold"/>
                <a:sym typeface="Arial Bold"/>
              </a:rPr>
              <a:t>2</a:t>
            </a:r>
            <a:r>
              <a:rPr sz="1700" dirty="0">
                <a:latin typeface="Arial Bold"/>
                <a:ea typeface="Arial Bold"/>
                <a:cs typeface="Arial Bold"/>
                <a:sym typeface="Arial Bold"/>
              </a:rPr>
              <a:t> eq/yr]</a:t>
            </a:r>
          </a:p>
        </p:txBody>
      </p:sp>
      <p:sp>
        <p:nvSpPr>
          <p:cNvPr id="5" name="TextBox 4"/>
          <p:cNvSpPr txBox="1"/>
          <p:nvPr/>
        </p:nvSpPr>
        <p:spPr>
          <a:xfrm>
            <a:off x="4330700" y="5181600"/>
            <a:ext cx="4597400" cy="246221"/>
          </a:xfrm>
          <a:prstGeom prst="rect">
            <a:avLst/>
          </a:prstGeom>
          <a:noFill/>
        </p:spPr>
        <p:txBody>
          <a:bodyPr wrap="square" rtlCol="0">
            <a:spAutoFit/>
          </a:bodyPr>
          <a:lstStyle/>
          <a:p>
            <a:pPr algn="r"/>
            <a:r>
              <a:rPr lang="en-US" sz="1000" dirty="0" smtClean="0">
                <a:solidFill>
                  <a:schemeClr val="bg2">
                    <a:lumMod val="50000"/>
                  </a:schemeClr>
                </a:solidFill>
                <a:latin typeface="+mj-lt"/>
              </a:rPr>
              <a:t>AR5 WGIII SPM</a:t>
            </a:r>
            <a:endParaRPr lang="en-US" sz="1000" dirty="0">
              <a:solidFill>
                <a:schemeClr val="bg2">
                  <a:lumMod val="50000"/>
                </a:schemeClr>
              </a:solidFill>
              <a:latin typeface="+mj-lt"/>
            </a:endParaRPr>
          </a:p>
        </p:txBody>
      </p:sp>
      <p:pic>
        <p:nvPicPr>
          <p:cNvPr id="2" name="Picture 1" descr="Chart1.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12364" y="1386472"/>
            <a:ext cx="7529503" cy="3764752"/>
          </a:xfrm>
          <a:prstGeom prst="rect">
            <a:avLst/>
          </a:prstGeom>
        </p:spPr>
      </p:pic>
    </p:spTree>
    <p:extLst>
      <p:ext uri="{BB962C8B-B14F-4D97-AF65-F5344CB8AC3E}">
        <p14:creationId xmlns:p14="http://schemas.microsoft.com/office/powerpoint/2010/main" val="2102594231"/>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199" y="376279"/>
            <a:ext cx="8229600" cy="510453"/>
          </a:xfrm>
        </p:spPr>
        <p:txBody>
          <a:bodyPr/>
          <a:lstStyle/>
          <a:p>
            <a:r>
              <a:rPr lang="en-US" sz="3000" dirty="0" smtClean="0">
                <a:latin typeface="Arial"/>
                <a:cs typeface="Arial"/>
              </a:rPr>
              <a:t>Sources of emissions</a:t>
            </a:r>
            <a:endParaRPr lang="en-US" sz="3000" dirty="0">
              <a:latin typeface="Arial"/>
              <a:cs typeface="Arial"/>
            </a:endParaRPr>
          </a:p>
        </p:txBody>
      </p:sp>
      <p:sp>
        <p:nvSpPr>
          <p:cNvPr id="5" name="Rectangle 4"/>
          <p:cNvSpPr/>
          <p:nvPr/>
        </p:nvSpPr>
        <p:spPr>
          <a:xfrm>
            <a:off x="393698" y="1061135"/>
            <a:ext cx="8013702" cy="400110"/>
          </a:xfrm>
          <a:prstGeom prst="rect">
            <a:avLst/>
          </a:prstGeom>
        </p:spPr>
        <p:txBody>
          <a:bodyPr wrap="square">
            <a:spAutoFit/>
          </a:bodyPr>
          <a:lstStyle/>
          <a:p>
            <a:pPr lvl="0">
              <a:defRPr sz="1800">
                <a:solidFill>
                  <a:srgbClr val="000000"/>
                </a:solidFill>
              </a:defRPr>
            </a:pPr>
            <a:r>
              <a:rPr lang="en-US" sz="2000" b="1" dirty="0">
                <a:solidFill>
                  <a:srgbClr val="505050"/>
                </a:solidFill>
                <a:latin typeface="Arial"/>
                <a:cs typeface="Arial"/>
              </a:rPr>
              <a:t>Energy production remains the primary driver of GHG emissions</a:t>
            </a:r>
          </a:p>
        </p:txBody>
      </p:sp>
      <p:pic>
        <p:nvPicPr>
          <p:cNvPr id="24" name="pasted-image.pdf"/>
          <p:cNvPicPr/>
          <p:nvPr/>
        </p:nvPicPr>
        <p:blipFill>
          <a:blip r:embed="rId3">
            <a:extLst>
              <a:ext uri="{28A0092B-C50C-407E-A947-70E740481C1C}">
                <a14:useLocalDpi xmlns:a14="http://schemas.microsoft.com/office/drawing/2010/main"/>
              </a:ext>
            </a:extLst>
          </a:blip>
          <a:stretch>
            <a:fillRect/>
          </a:stretch>
        </p:blipFill>
        <p:spPr>
          <a:xfrm>
            <a:off x="7848972" y="1953272"/>
            <a:ext cx="424519" cy="800101"/>
          </a:xfrm>
          <a:prstGeom prst="rect">
            <a:avLst/>
          </a:prstGeom>
          <a:ln w="12700">
            <a:miter lim="400000"/>
          </a:ln>
        </p:spPr>
      </p:pic>
      <p:pic>
        <p:nvPicPr>
          <p:cNvPr id="25" name="Picture 2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675474" y="2669384"/>
            <a:ext cx="1066800" cy="1003300"/>
          </a:xfrm>
          <a:prstGeom prst="rect">
            <a:avLst/>
          </a:prstGeom>
        </p:spPr>
      </p:pic>
      <p:pic>
        <p:nvPicPr>
          <p:cNvPr id="26" name="pasted-image.pdf"/>
          <p:cNvPicPr/>
          <p:nvPr/>
        </p:nvPicPr>
        <p:blipFill>
          <a:blip r:embed="rId3">
            <a:extLst>
              <a:ext uri="{28A0092B-C50C-407E-A947-70E740481C1C}">
                <a14:useLocalDpi xmlns:a14="http://schemas.microsoft.com/office/drawing/2010/main"/>
              </a:ext>
            </a:extLst>
          </a:blip>
          <a:stretch>
            <a:fillRect/>
          </a:stretch>
        </p:blipFill>
        <p:spPr>
          <a:xfrm>
            <a:off x="6556631" y="1979302"/>
            <a:ext cx="424519" cy="800101"/>
          </a:xfrm>
          <a:prstGeom prst="rect">
            <a:avLst/>
          </a:prstGeom>
          <a:ln w="12700">
            <a:miter lim="400000"/>
          </a:ln>
        </p:spPr>
      </p:pic>
      <p:pic>
        <p:nvPicPr>
          <p:cNvPr id="27" name="Picture 26"/>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227882" y="2718775"/>
            <a:ext cx="1282700" cy="1206500"/>
          </a:xfrm>
          <a:prstGeom prst="rect">
            <a:avLst/>
          </a:prstGeom>
        </p:spPr>
      </p:pic>
      <p:pic>
        <p:nvPicPr>
          <p:cNvPr id="28" name="pasted-image.pdf"/>
          <p:cNvPicPr/>
          <p:nvPr/>
        </p:nvPicPr>
        <p:blipFill>
          <a:blip r:embed="rId3">
            <a:extLst>
              <a:ext uri="{28A0092B-C50C-407E-A947-70E740481C1C}">
                <a14:useLocalDpi xmlns:a14="http://schemas.microsoft.com/office/drawing/2010/main"/>
              </a:ext>
            </a:extLst>
          </a:blip>
          <a:stretch>
            <a:fillRect/>
          </a:stretch>
        </p:blipFill>
        <p:spPr>
          <a:xfrm>
            <a:off x="4986756" y="1976818"/>
            <a:ext cx="424518" cy="800101"/>
          </a:xfrm>
          <a:prstGeom prst="rect">
            <a:avLst/>
          </a:prstGeom>
          <a:ln w="12700">
            <a:miter lim="400000"/>
          </a:ln>
        </p:spPr>
      </p:pic>
      <p:pic>
        <p:nvPicPr>
          <p:cNvPr id="29" name="Picture 28"/>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572000" y="2693041"/>
            <a:ext cx="1447800" cy="1371600"/>
          </a:xfrm>
          <a:prstGeom prst="rect">
            <a:avLst/>
          </a:prstGeom>
        </p:spPr>
      </p:pic>
      <p:pic>
        <p:nvPicPr>
          <p:cNvPr id="30" name="pasted-image.pdf"/>
          <p:cNvPicPr/>
          <p:nvPr/>
        </p:nvPicPr>
        <p:blipFill>
          <a:blip r:embed="rId3">
            <a:extLst>
              <a:ext uri="{28A0092B-C50C-407E-A947-70E740481C1C}">
                <a14:useLocalDpi xmlns:a14="http://schemas.microsoft.com/office/drawing/2010/main"/>
              </a:ext>
            </a:extLst>
          </a:blip>
          <a:stretch>
            <a:fillRect/>
          </a:stretch>
        </p:blipFill>
        <p:spPr>
          <a:xfrm>
            <a:off x="3178313" y="1976818"/>
            <a:ext cx="424518" cy="800101"/>
          </a:xfrm>
          <a:prstGeom prst="rect">
            <a:avLst/>
          </a:prstGeom>
          <a:ln w="12700">
            <a:miter lim="400000"/>
          </a:ln>
        </p:spPr>
      </p:pic>
      <p:pic>
        <p:nvPicPr>
          <p:cNvPr id="31" name="Picture 30"/>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2590718" y="2675542"/>
            <a:ext cx="1790700" cy="1689100"/>
          </a:xfrm>
          <a:prstGeom prst="rect">
            <a:avLst/>
          </a:prstGeom>
        </p:spPr>
      </p:pic>
      <p:pic>
        <p:nvPicPr>
          <p:cNvPr id="32" name="pasted-image.pdf"/>
          <p:cNvPicPr/>
          <p:nvPr/>
        </p:nvPicPr>
        <p:blipFill>
          <a:blip r:embed="rId3">
            <a:extLst>
              <a:ext uri="{28A0092B-C50C-407E-A947-70E740481C1C}">
                <a14:useLocalDpi xmlns:a14="http://schemas.microsoft.com/office/drawing/2010/main"/>
              </a:ext>
            </a:extLst>
          </a:blip>
          <a:stretch>
            <a:fillRect/>
          </a:stretch>
        </p:blipFill>
        <p:spPr>
          <a:xfrm>
            <a:off x="1171145" y="1976818"/>
            <a:ext cx="424519" cy="800101"/>
          </a:xfrm>
          <a:prstGeom prst="rect">
            <a:avLst/>
          </a:prstGeom>
          <a:ln w="12700">
            <a:miter lim="400000"/>
          </a:ln>
        </p:spPr>
      </p:pic>
      <p:pic>
        <p:nvPicPr>
          <p:cNvPr id="33" name="Picture 32"/>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453280" y="2633979"/>
            <a:ext cx="2032000" cy="1917700"/>
          </a:xfrm>
          <a:prstGeom prst="rect">
            <a:avLst/>
          </a:prstGeom>
        </p:spPr>
      </p:pic>
      <p:sp>
        <p:nvSpPr>
          <p:cNvPr id="34" name="Shape 83"/>
          <p:cNvSpPr/>
          <p:nvPr/>
        </p:nvSpPr>
        <p:spPr>
          <a:xfrm>
            <a:off x="657342" y="3136961"/>
            <a:ext cx="1630710" cy="1197433"/>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lvl1pPr algn="ctr">
              <a:spcBef>
                <a:spcPts val="4200"/>
              </a:spcBef>
              <a:defRPr sz="5200">
                <a:solidFill>
                  <a:srgbClr val="FFFFFF"/>
                </a:solidFill>
                <a:latin typeface="Arial Bold"/>
                <a:ea typeface="Arial Bold"/>
                <a:cs typeface="Arial Bold"/>
                <a:sym typeface="Arial Bold"/>
              </a:defRPr>
            </a:lvl1pPr>
          </a:lstStyle>
          <a:p>
            <a:pPr lvl="0">
              <a:defRPr sz="1800">
                <a:solidFill>
                  <a:srgbClr val="000000"/>
                </a:solidFill>
              </a:defRPr>
            </a:pPr>
            <a:r>
              <a:rPr sz="5200" dirty="0">
                <a:solidFill>
                  <a:srgbClr val="FFFFFF"/>
                </a:solidFill>
              </a:rPr>
              <a:t>35%</a:t>
            </a:r>
          </a:p>
        </p:txBody>
      </p:sp>
      <p:sp>
        <p:nvSpPr>
          <p:cNvPr id="35" name="Shape 84"/>
          <p:cNvSpPr/>
          <p:nvPr/>
        </p:nvSpPr>
        <p:spPr>
          <a:xfrm>
            <a:off x="2931534" y="2888863"/>
            <a:ext cx="1278632" cy="1005841"/>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lvl1pPr algn="ctr">
              <a:spcBef>
                <a:spcPts val="4200"/>
              </a:spcBef>
              <a:defRPr sz="3700">
                <a:solidFill>
                  <a:srgbClr val="FFFFFF"/>
                </a:solidFill>
                <a:latin typeface="Arial Bold"/>
                <a:ea typeface="Arial Bold"/>
                <a:cs typeface="Arial Bold"/>
                <a:sym typeface="Arial Bold"/>
              </a:defRPr>
            </a:lvl1pPr>
          </a:lstStyle>
          <a:p>
            <a:pPr lvl="0">
              <a:defRPr sz="1800">
                <a:solidFill>
                  <a:srgbClr val="000000"/>
                </a:solidFill>
              </a:defRPr>
            </a:pPr>
            <a:r>
              <a:rPr sz="3700">
                <a:solidFill>
                  <a:srgbClr val="FFFFFF"/>
                </a:solidFill>
              </a:rPr>
              <a:t>24%</a:t>
            </a:r>
          </a:p>
        </p:txBody>
      </p:sp>
      <p:sp>
        <p:nvSpPr>
          <p:cNvPr id="36" name="Shape 85"/>
          <p:cNvSpPr/>
          <p:nvPr/>
        </p:nvSpPr>
        <p:spPr>
          <a:xfrm>
            <a:off x="4656420" y="2949261"/>
            <a:ext cx="1278633" cy="1005841"/>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lvl1pPr algn="ctr">
              <a:spcBef>
                <a:spcPts val="4200"/>
              </a:spcBef>
              <a:defRPr sz="3500">
                <a:solidFill>
                  <a:srgbClr val="FFFFFF"/>
                </a:solidFill>
                <a:latin typeface="Arial Bold"/>
                <a:ea typeface="Arial Bold"/>
                <a:cs typeface="Arial Bold"/>
                <a:sym typeface="Arial Bold"/>
              </a:defRPr>
            </a:lvl1pPr>
          </a:lstStyle>
          <a:p>
            <a:pPr lvl="0">
              <a:defRPr sz="1800">
                <a:solidFill>
                  <a:srgbClr val="000000"/>
                </a:solidFill>
              </a:defRPr>
            </a:pPr>
            <a:r>
              <a:rPr sz="3500">
                <a:solidFill>
                  <a:srgbClr val="FFFFFF"/>
                </a:solidFill>
              </a:rPr>
              <a:t>21%</a:t>
            </a:r>
          </a:p>
        </p:txBody>
      </p:sp>
      <p:sp>
        <p:nvSpPr>
          <p:cNvPr id="37" name="Shape 86"/>
          <p:cNvSpPr/>
          <p:nvPr/>
        </p:nvSpPr>
        <p:spPr>
          <a:xfrm>
            <a:off x="6227882" y="2922073"/>
            <a:ext cx="1278632" cy="1005842"/>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lvl1pPr algn="ctr">
              <a:spcBef>
                <a:spcPts val="4200"/>
              </a:spcBef>
              <a:defRPr sz="3200">
                <a:solidFill>
                  <a:srgbClr val="FFFFFF"/>
                </a:solidFill>
                <a:latin typeface="Arial Bold"/>
                <a:ea typeface="Arial Bold"/>
                <a:cs typeface="Arial Bold"/>
                <a:sym typeface="Arial Bold"/>
              </a:defRPr>
            </a:lvl1pPr>
          </a:lstStyle>
          <a:p>
            <a:pPr lvl="0">
              <a:defRPr sz="1800">
                <a:solidFill>
                  <a:srgbClr val="000000"/>
                </a:solidFill>
              </a:defRPr>
            </a:pPr>
            <a:r>
              <a:rPr sz="3200">
                <a:solidFill>
                  <a:srgbClr val="FFFFFF"/>
                </a:solidFill>
              </a:rPr>
              <a:t>14%</a:t>
            </a:r>
          </a:p>
        </p:txBody>
      </p:sp>
      <p:sp>
        <p:nvSpPr>
          <p:cNvPr id="38" name="Shape 87"/>
          <p:cNvSpPr/>
          <p:nvPr/>
        </p:nvSpPr>
        <p:spPr>
          <a:xfrm>
            <a:off x="7599715" y="2786035"/>
            <a:ext cx="1278633" cy="1005841"/>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lvl1pPr algn="ctr">
              <a:spcBef>
                <a:spcPts val="4200"/>
              </a:spcBef>
              <a:defRPr sz="2500">
                <a:solidFill>
                  <a:srgbClr val="FFFFFF"/>
                </a:solidFill>
                <a:latin typeface="Arial Bold"/>
                <a:ea typeface="Arial Bold"/>
                <a:cs typeface="Arial Bold"/>
                <a:sym typeface="Arial Bold"/>
              </a:defRPr>
            </a:lvl1pPr>
          </a:lstStyle>
          <a:p>
            <a:pPr lvl="0">
              <a:defRPr sz="1800">
                <a:solidFill>
                  <a:srgbClr val="000000"/>
                </a:solidFill>
              </a:defRPr>
            </a:pPr>
            <a:r>
              <a:rPr sz="2500" dirty="0">
                <a:solidFill>
                  <a:srgbClr val="FFFFFF"/>
                </a:solidFill>
              </a:rPr>
              <a:t>6.4%</a:t>
            </a:r>
          </a:p>
        </p:txBody>
      </p:sp>
      <p:sp>
        <p:nvSpPr>
          <p:cNvPr id="39" name="Shape 88"/>
          <p:cNvSpPr/>
          <p:nvPr/>
        </p:nvSpPr>
        <p:spPr>
          <a:xfrm>
            <a:off x="1704404" y="4745126"/>
            <a:ext cx="5887592" cy="484434"/>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lvl1pPr algn="ctr">
              <a:spcBef>
                <a:spcPts val="4200"/>
              </a:spcBef>
              <a:defRPr sz="2600">
                <a:solidFill>
                  <a:srgbClr val="335C8A"/>
                </a:solidFill>
                <a:latin typeface="Arial Bold"/>
                <a:ea typeface="Arial Bold"/>
                <a:cs typeface="Arial Bold"/>
                <a:sym typeface="Arial Bold"/>
              </a:defRPr>
            </a:lvl1pPr>
          </a:lstStyle>
          <a:p>
            <a:pPr lvl="0">
              <a:defRPr sz="1800">
                <a:solidFill>
                  <a:srgbClr val="000000"/>
                </a:solidFill>
              </a:defRPr>
            </a:pPr>
            <a:r>
              <a:rPr sz="2600" dirty="0">
                <a:solidFill>
                  <a:srgbClr val="335C8A"/>
                </a:solidFill>
              </a:rPr>
              <a:t>2010 GHG emissions</a:t>
            </a:r>
          </a:p>
        </p:txBody>
      </p:sp>
      <p:sp>
        <p:nvSpPr>
          <p:cNvPr id="40" name="Shape 89"/>
          <p:cNvSpPr/>
          <p:nvPr/>
        </p:nvSpPr>
        <p:spPr>
          <a:xfrm>
            <a:off x="512779" y="3862088"/>
            <a:ext cx="1929507" cy="291641"/>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lvl1pPr algn="ctr">
              <a:spcBef>
                <a:spcPts val="4200"/>
              </a:spcBef>
              <a:defRPr sz="1400">
                <a:solidFill>
                  <a:srgbClr val="FFFFFF"/>
                </a:solidFill>
                <a:latin typeface="Arial Bold"/>
                <a:ea typeface="Arial Bold"/>
                <a:cs typeface="Arial Bold"/>
                <a:sym typeface="Arial Bold"/>
              </a:defRPr>
            </a:lvl1pPr>
          </a:lstStyle>
          <a:p>
            <a:pPr lvl="0">
              <a:defRPr sz="1800">
                <a:solidFill>
                  <a:srgbClr val="000000"/>
                </a:solidFill>
              </a:defRPr>
            </a:pPr>
            <a:r>
              <a:rPr sz="1400">
                <a:solidFill>
                  <a:srgbClr val="FFFFFF"/>
                </a:solidFill>
              </a:rPr>
              <a:t>Energy Sector</a:t>
            </a:r>
          </a:p>
        </p:txBody>
      </p:sp>
      <p:sp>
        <p:nvSpPr>
          <p:cNvPr id="41" name="Shape 90"/>
          <p:cNvSpPr/>
          <p:nvPr/>
        </p:nvSpPr>
        <p:spPr>
          <a:xfrm>
            <a:off x="2204042" y="3378841"/>
            <a:ext cx="2558906" cy="880433"/>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p>
            <a:pPr lvl="0" algn="ctr">
              <a:spcBef>
                <a:spcPts val="4200"/>
              </a:spcBef>
              <a:defRPr sz="1800"/>
            </a:pPr>
            <a:r>
              <a:rPr sz="1400">
                <a:solidFill>
                  <a:srgbClr val="FFFFFF"/>
                </a:solidFill>
                <a:latin typeface="Arial Bold"/>
                <a:ea typeface="Arial Bold"/>
                <a:cs typeface="Arial Bold"/>
                <a:sym typeface="Arial Bold"/>
              </a:rPr>
              <a:t>Agriculture, </a:t>
            </a:r>
            <a:br>
              <a:rPr sz="1400">
                <a:solidFill>
                  <a:srgbClr val="FFFFFF"/>
                </a:solidFill>
                <a:latin typeface="Arial Bold"/>
                <a:ea typeface="Arial Bold"/>
                <a:cs typeface="Arial Bold"/>
                <a:sym typeface="Arial Bold"/>
              </a:rPr>
            </a:br>
            <a:r>
              <a:rPr sz="1400">
                <a:solidFill>
                  <a:srgbClr val="FFFFFF"/>
                </a:solidFill>
                <a:latin typeface="Arial Bold"/>
                <a:ea typeface="Arial Bold"/>
                <a:cs typeface="Arial Bold"/>
                <a:sym typeface="Arial Bold"/>
              </a:rPr>
              <a:t>forests and </a:t>
            </a:r>
            <a:br>
              <a:rPr sz="1400">
                <a:solidFill>
                  <a:srgbClr val="FFFFFF"/>
                </a:solidFill>
                <a:latin typeface="Arial Bold"/>
                <a:ea typeface="Arial Bold"/>
                <a:cs typeface="Arial Bold"/>
                <a:sym typeface="Arial Bold"/>
              </a:rPr>
            </a:br>
            <a:r>
              <a:rPr sz="1400">
                <a:solidFill>
                  <a:srgbClr val="FFFFFF"/>
                </a:solidFill>
                <a:latin typeface="Arial Bold"/>
                <a:ea typeface="Arial Bold"/>
                <a:cs typeface="Arial Bold"/>
                <a:sym typeface="Arial Bold"/>
              </a:rPr>
              <a:t>other land uses</a:t>
            </a:r>
          </a:p>
        </p:txBody>
      </p:sp>
      <p:sp>
        <p:nvSpPr>
          <p:cNvPr id="42" name="Shape 91"/>
          <p:cNvSpPr/>
          <p:nvPr/>
        </p:nvSpPr>
        <p:spPr>
          <a:xfrm>
            <a:off x="4300407" y="3447605"/>
            <a:ext cx="1929507" cy="291642"/>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lvl1pPr algn="ctr">
              <a:spcBef>
                <a:spcPts val="4200"/>
              </a:spcBef>
              <a:defRPr sz="1400">
                <a:solidFill>
                  <a:srgbClr val="FFFFFF"/>
                </a:solidFill>
                <a:latin typeface="Arial Bold"/>
                <a:ea typeface="Arial Bold"/>
                <a:cs typeface="Arial Bold"/>
                <a:sym typeface="Arial Bold"/>
              </a:defRPr>
            </a:lvl1pPr>
          </a:lstStyle>
          <a:p>
            <a:pPr lvl="0">
              <a:defRPr sz="1800">
                <a:solidFill>
                  <a:srgbClr val="000000"/>
                </a:solidFill>
              </a:defRPr>
            </a:pPr>
            <a:r>
              <a:rPr sz="1400">
                <a:solidFill>
                  <a:srgbClr val="FFFFFF"/>
                </a:solidFill>
              </a:rPr>
              <a:t>Industry</a:t>
            </a:r>
          </a:p>
        </p:txBody>
      </p:sp>
      <p:sp>
        <p:nvSpPr>
          <p:cNvPr id="43" name="Shape 92"/>
          <p:cNvSpPr/>
          <p:nvPr/>
        </p:nvSpPr>
        <p:spPr>
          <a:xfrm>
            <a:off x="5888366" y="3378841"/>
            <a:ext cx="1929507" cy="291642"/>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lvl1pPr algn="ctr">
              <a:spcBef>
                <a:spcPts val="4200"/>
              </a:spcBef>
              <a:defRPr sz="1400">
                <a:solidFill>
                  <a:srgbClr val="FFFFFF"/>
                </a:solidFill>
                <a:latin typeface="Arial Bold"/>
                <a:ea typeface="Arial Bold"/>
                <a:cs typeface="Arial Bold"/>
                <a:sym typeface="Arial Bold"/>
              </a:defRPr>
            </a:lvl1pPr>
          </a:lstStyle>
          <a:p>
            <a:pPr lvl="0">
              <a:defRPr sz="1800">
                <a:solidFill>
                  <a:srgbClr val="000000"/>
                </a:solidFill>
              </a:defRPr>
            </a:pPr>
            <a:r>
              <a:rPr sz="1400">
                <a:solidFill>
                  <a:srgbClr val="FFFFFF"/>
                </a:solidFill>
              </a:rPr>
              <a:t>Transport</a:t>
            </a:r>
          </a:p>
        </p:txBody>
      </p:sp>
      <p:sp>
        <p:nvSpPr>
          <p:cNvPr id="44" name="Shape 93"/>
          <p:cNvSpPr/>
          <p:nvPr/>
        </p:nvSpPr>
        <p:spPr>
          <a:xfrm>
            <a:off x="7236178" y="3110884"/>
            <a:ext cx="1929507" cy="561800"/>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p>
            <a:pPr lvl="0" algn="ctr">
              <a:spcBef>
                <a:spcPts val="4200"/>
              </a:spcBef>
              <a:defRPr sz="1800"/>
            </a:pPr>
            <a:r>
              <a:rPr sz="1400" dirty="0">
                <a:solidFill>
                  <a:srgbClr val="FFFFFF"/>
                </a:solidFill>
                <a:latin typeface="Arial Bold"/>
                <a:ea typeface="Arial Bold"/>
                <a:cs typeface="Arial Bold"/>
                <a:sym typeface="Arial Bold"/>
              </a:rPr>
              <a:t>Building </a:t>
            </a:r>
            <a:br>
              <a:rPr sz="1400" dirty="0">
                <a:solidFill>
                  <a:srgbClr val="FFFFFF"/>
                </a:solidFill>
                <a:latin typeface="Arial Bold"/>
                <a:ea typeface="Arial Bold"/>
                <a:cs typeface="Arial Bold"/>
                <a:sym typeface="Arial Bold"/>
              </a:rPr>
            </a:br>
            <a:r>
              <a:rPr sz="1400" dirty="0">
                <a:solidFill>
                  <a:srgbClr val="FFFFFF"/>
                </a:solidFill>
                <a:latin typeface="Arial Bold"/>
                <a:ea typeface="Arial Bold"/>
                <a:cs typeface="Arial Bold"/>
                <a:sym typeface="Arial Bold"/>
              </a:rPr>
              <a:t>Sector</a:t>
            </a:r>
          </a:p>
        </p:txBody>
      </p:sp>
      <p:sp>
        <p:nvSpPr>
          <p:cNvPr id="45" name="TextBox 44"/>
          <p:cNvSpPr txBox="1"/>
          <p:nvPr/>
        </p:nvSpPr>
        <p:spPr>
          <a:xfrm>
            <a:off x="4330700" y="5181600"/>
            <a:ext cx="4597400" cy="246221"/>
          </a:xfrm>
          <a:prstGeom prst="rect">
            <a:avLst/>
          </a:prstGeom>
          <a:noFill/>
        </p:spPr>
        <p:txBody>
          <a:bodyPr wrap="square" rtlCol="0">
            <a:spAutoFit/>
          </a:bodyPr>
          <a:lstStyle/>
          <a:p>
            <a:pPr algn="r"/>
            <a:r>
              <a:rPr lang="en-US" sz="1000" dirty="0" smtClean="0">
                <a:solidFill>
                  <a:schemeClr val="bg2">
                    <a:lumMod val="50000"/>
                  </a:schemeClr>
                </a:solidFill>
                <a:latin typeface="+mj-lt"/>
              </a:rPr>
              <a:t>AR5 WGIII SPM</a:t>
            </a:r>
            <a:endParaRPr lang="en-US" sz="1000" dirty="0">
              <a:solidFill>
                <a:schemeClr val="bg2">
                  <a:lumMod val="50000"/>
                </a:schemeClr>
              </a:solidFill>
              <a:latin typeface="+mj-lt"/>
            </a:endParaRPr>
          </a:p>
        </p:txBody>
      </p:sp>
    </p:spTree>
    <p:extLst>
      <p:ext uri="{BB962C8B-B14F-4D97-AF65-F5344CB8AC3E}">
        <p14:creationId xmlns:p14="http://schemas.microsoft.com/office/powerpoint/2010/main" val="3330424619"/>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Default Theme">
  <a:themeElements>
    <a:clrScheme name="Custom 1">
      <a:dk1>
        <a:srgbClr val="4C8CD9"/>
      </a:dk1>
      <a:lt1>
        <a:srgbClr val="FFFFFF"/>
      </a:lt1>
      <a:dk2>
        <a:srgbClr val="4C8CD9"/>
      </a:dk2>
      <a:lt2>
        <a:srgbClr val="515151"/>
      </a:lt2>
      <a:accent1>
        <a:srgbClr val="4C8CD9"/>
      </a:accent1>
      <a:accent2>
        <a:srgbClr val="4C8CD9"/>
      </a:accent2>
      <a:accent3>
        <a:srgbClr val="4C8CD9"/>
      </a:accent3>
      <a:accent4>
        <a:srgbClr val="4C8CD9"/>
      </a:accent4>
      <a:accent5>
        <a:srgbClr val="4C8CD9"/>
      </a:accent5>
      <a:accent6>
        <a:srgbClr val="4C8CD9"/>
      </a:accent6>
      <a:hlink>
        <a:srgbClr val="1E2C40"/>
      </a:hlink>
      <a:folHlink>
        <a:srgbClr val="161F3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2379</TotalTime>
  <Words>767</Words>
  <Application>Microsoft Office PowerPoint</Application>
  <PresentationFormat>On-screen Show (4:3)</PresentationFormat>
  <Paragraphs>175</Paragraphs>
  <Slides>24</Slides>
  <Notes>15</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Default Theme</vt:lpstr>
      <vt:lpstr>PowerPoint Presentation</vt:lpstr>
      <vt:lpstr>Schematic framework of anthropogenic climate change drivers, impacts and responses</vt:lpstr>
      <vt:lpstr>The evolution of scientific knowledge on climate change</vt:lpstr>
      <vt:lpstr>Social responsibility of stakeholders – Why?</vt:lpstr>
      <vt:lpstr>The IPCC Fifth Assessment Report</vt:lpstr>
      <vt:lpstr>The IPCC Synthesis Report</vt:lpstr>
      <vt:lpstr>Key Messages</vt:lpstr>
      <vt:lpstr>GHG emissions growth between 2000 and 2010 has been larger than in the previous three decades</vt:lpstr>
      <vt:lpstr>Sources of emissions</vt:lpstr>
      <vt:lpstr>Potential Impacts of Climate Change</vt:lpstr>
      <vt:lpstr>Hurricane Harvey, Texas 2017</vt:lpstr>
      <vt:lpstr>An increase in extreme high sea levels</vt:lpstr>
      <vt:lpstr>Ice deposit in a desert</vt:lpstr>
      <vt:lpstr>Climate Change Poses Risk for Food Production</vt:lpstr>
      <vt:lpstr>Limiting Temperature Increase to 2˚C</vt:lpstr>
      <vt:lpstr>Mitigation Measures</vt:lpstr>
      <vt:lpstr>This region of China just ran on renewable energy for an entire week </vt:lpstr>
      <vt:lpstr>Carbon free Palo Alto</vt:lpstr>
      <vt:lpstr>Levelized cost of energy based on realized load factors </vt:lpstr>
      <vt:lpstr>Renewables Freshen Dong Energy</vt:lpstr>
      <vt:lpstr>Ambitious Mitigation Is Affordable</vt:lpstr>
      <vt:lpstr>The Choices We Make Will Create Different Outcomes</vt:lpstr>
      <vt:lpstr>Knowledge and innovation</vt:lpstr>
      <vt:lpstr>PowerPoint Presentation</vt:lpstr>
    </vt:vector>
  </TitlesOfParts>
  <Company>..</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c:creator>
  <cp:lastModifiedBy>Anoop Variyambath</cp:lastModifiedBy>
  <cp:revision>212</cp:revision>
  <cp:lastPrinted>2017-10-29T07:49:05Z</cp:lastPrinted>
  <dcterms:created xsi:type="dcterms:W3CDTF">2014-10-31T15:59:47Z</dcterms:created>
  <dcterms:modified xsi:type="dcterms:W3CDTF">2017-10-29T10:09:28Z</dcterms:modified>
</cp:coreProperties>
</file>